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24"/>
  </p:notesMasterIdLst>
  <p:sldIdLst>
    <p:sldId id="256" r:id="rId2"/>
    <p:sldId id="257" r:id="rId3"/>
    <p:sldId id="259" r:id="rId4"/>
    <p:sldId id="260" r:id="rId5"/>
    <p:sldId id="261" r:id="rId6"/>
    <p:sldId id="262" r:id="rId7"/>
    <p:sldId id="278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</p:sldIdLst>
  <p:sldSz cx="12192000" cy="6858000"/>
  <p:notesSz cx="6858000" cy="12192000"/>
  <p:embeddedFontLst>
    <p:embeddedFont>
      <p:font typeface="MiSans" panose="02010600030101010101" charset="-122"/>
      <p:regular r:id="rId25"/>
    </p:embeddedFont>
  </p:embeddedFont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92" d="100"/>
          <a:sy n="92" d="100"/>
        </p:scale>
        <p:origin x="66" y="14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1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150362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0C9AE56-CADE-E2D3-7267-AA7D1475CAC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67579094-6A69-9E78-1D8F-8D164C8D7E7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6150518-2166-9608-715F-B5E3314D422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B757440-214C-F6F9-08A3-380E55E47085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24897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PTIST_MASTER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2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2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test-kimi-img.moonshot.cn/pub/slides/slides_tmpl/image/25-05-30-10:48:16-d0shos475iks832je3og.png"/>
          <p:cNvPicPr>
            <a:picLocks noChangeAspect="1"/>
          </p:cNvPicPr>
          <p:nvPr/>
        </p:nvPicPr>
        <p:blipFill>
          <a:blip r:embed="rId3"/>
          <a:srcRect l="10" r="10"/>
          <a:stretch/>
        </p:blipFill>
        <p:spPr>
          <a:xfrm>
            <a:off x="1200" y="0"/>
            <a:ext cx="12189600" cy="68652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3777615" y="4553585"/>
            <a:ext cx="1918970" cy="338554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marL="0" indent="0" algn="ctr">
              <a:lnSpc>
                <a:spcPct val="100000"/>
              </a:lnSpc>
              <a:buNone/>
            </a:pPr>
            <a:r>
              <a:rPr lang="en-US" sz="1600" dirty="0" err="1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汇报人</a:t>
            </a:r>
            <a:r>
              <a:rPr lang="en-US" sz="16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:</a:t>
            </a:r>
            <a:r>
              <a:rPr lang="zh-CN" altLang="en-US" sz="16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黄明兴</a:t>
            </a:r>
            <a:endParaRPr lang="en-US" sz="1600" dirty="0"/>
          </a:p>
        </p:txBody>
      </p:sp>
      <p:sp>
        <p:nvSpPr>
          <p:cNvPr id="4" name="Text 1"/>
          <p:cNvSpPr/>
          <p:nvPr/>
        </p:nvSpPr>
        <p:spPr>
          <a:xfrm>
            <a:off x="6495415" y="4553585"/>
            <a:ext cx="1918970" cy="338554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marL="0" indent="0" algn="ctr">
              <a:lnSpc>
                <a:spcPct val="100000"/>
              </a:lnSpc>
              <a:buNone/>
            </a:pPr>
            <a:r>
              <a:rPr lang="en-US" sz="16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时间:2025.07.01</a:t>
            </a:r>
          </a:p>
        </p:txBody>
      </p:sp>
      <p:sp>
        <p:nvSpPr>
          <p:cNvPr id="5" name="Text 2"/>
          <p:cNvSpPr/>
          <p:nvPr/>
        </p:nvSpPr>
        <p:spPr>
          <a:xfrm>
            <a:off x="1932305" y="2097405"/>
            <a:ext cx="8327390" cy="194945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marL="0" indent="0" algn="ctr">
              <a:lnSpc>
                <a:spcPct val="100000"/>
              </a:lnSpc>
              <a:buNone/>
            </a:pPr>
            <a:r>
              <a:rPr lang="en-US" sz="60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运维技术演进与未来趋势</a:t>
            </a:r>
            <a:endParaRPr lang="en-US" sz="16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 rot="21420000" flipH="1">
            <a:off x="11468100" y="4840605"/>
            <a:ext cx="287655" cy="2033270"/>
          </a:xfrm>
          <a:prstGeom prst="parallelogram">
            <a:avLst>
              <a:gd name="adj" fmla="val 61368"/>
            </a:avLst>
          </a:prstGeom>
          <a:gradFill flip="none" rotWithShape="1">
            <a:gsLst>
              <a:gs pos="3000">
                <a:srgbClr val="3178A1"/>
              </a:gs>
              <a:gs pos="94000">
                <a:srgbClr val="255A79">
                  <a:alpha val="25000"/>
                </a:srgbClr>
              </a:gs>
            </a:gsLst>
            <a:lin ang="5400000" scaled="1"/>
          </a:gradFill>
          <a:ln/>
        </p:spPr>
      </p:sp>
      <p:sp>
        <p:nvSpPr>
          <p:cNvPr id="3" name="Text 1"/>
          <p:cNvSpPr/>
          <p:nvPr/>
        </p:nvSpPr>
        <p:spPr>
          <a:xfrm rot="21420000">
            <a:off x="11468100" y="4840605"/>
            <a:ext cx="287655" cy="203327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pic>
        <p:nvPicPr>
          <p:cNvPr id="4" name="Image 0" descr="https://test-kimi-img.moonshot.cn/pub/slides/slides_tmpl/image/25-05-30-10:49:07-d0shp8s75iks832je470.png"/>
          <p:cNvPicPr>
            <a:picLocks noChangeAspect="1"/>
          </p:cNvPicPr>
          <p:nvPr/>
        </p:nvPicPr>
        <p:blipFill>
          <a:blip r:embed="rId3"/>
          <a:srcRect l="66" r="66"/>
          <a:stretch/>
        </p:blipFill>
        <p:spPr>
          <a:xfrm>
            <a:off x="8042910" y="-5715"/>
            <a:ext cx="3372485" cy="6858000"/>
          </a:xfrm>
          <a:prstGeom prst="rect">
            <a:avLst/>
          </a:prstGeom>
        </p:spPr>
      </p:pic>
      <p:sp>
        <p:nvSpPr>
          <p:cNvPr id="5" name="Shape 2"/>
          <p:cNvSpPr/>
          <p:nvPr/>
        </p:nvSpPr>
        <p:spPr>
          <a:xfrm>
            <a:off x="861060" y="1113790"/>
            <a:ext cx="76200" cy="1215390"/>
          </a:xfrm>
          <a:prstGeom prst="roundRect">
            <a:avLst>
              <a:gd name="adj" fmla="val 50000"/>
            </a:avLst>
          </a:prstGeom>
          <a:solidFill>
            <a:srgbClr val="295C74"/>
          </a:solidFill>
          <a:ln w="19050">
            <a:gradFill flip="none" rotWithShape="1">
              <a:gsLst>
                <a:gs pos="15000">
                  <a:srgbClr val="6DAECC">
                    <a:alpha val="0"/>
                  </a:srgbClr>
                </a:gs>
                <a:gs pos="90000">
                  <a:srgbClr val="295C74"/>
                </a:gs>
              </a:gsLst>
              <a:lin ang="10800000" scaled="1"/>
            </a:gradFill>
            <a:prstDash val="solid"/>
          </a:ln>
        </p:spPr>
      </p:sp>
      <p:sp>
        <p:nvSpPr>
          <p:cNvPr id="6" name="Text 3"/>
          <p:cNvSpPr/>
          <p:nvPr/>
        </p:nvSpPr>
        <p:spPr>
          <a:xfrm>
            <a:off x="861060" y="1113790"/>
            <a:ext cx="76200" cy="121539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7" name="Shape 4"/>
          <p:cNvSpPr/>
          <p:nvPr/>
        </p:nvSpPr>
        <p:spPr>
          <a:xfrm>
            <a:off x="988060" y="1113790"/>
            <a:ext cx="7019925" cy="1215390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28575">
            <a:gradFill flip="none" rotWithShape="1">
              <a:gsLst>
                <a:gs pos="15000">
                  <a:srgbClr val="6DAECC">
                    <a:alpha val="0"/>
                  </a:srgbClr>
                </a:gs>
                <a:gs pos="90000">
                  <a:srgbClr val="295C74"/>
                </a:gs>
              </a:gsLst>
              <a:lin ang="10800000" scaled="1"/>
            </a:gra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988060" y="1113790"/>
            <a:ext cx="7019925" cy="121539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9" name="Text 6"/>
          <p:cNvSpPr/>
          <p:nvPr/>
        </p:nvSpPr>
        <p:spPr>
          <a:xfrm>
            <a:off x="1089025" y="1521460"/>
            <a:ext cx="6555740" cy="8102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just">
              <a:lnSpc>
                <a:spcPct val="120000"/>
              </a:lnSpc>
              <a:buNone/>
            </a:pPr>
            <a:r>
              <a:rPr lang="en-US" sz="1400" dirty="0">
                <a:solidFill>
                  <a:srgbClr val="2B2F3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IaC领域中，Pulumi和Terraform是主流方案，通过代码化的方式管理基础设施。</a:t>
            </a:r>
            <a:endParaRPr lang="en-US" sz="1600" dirty="0"/>
          </a:p>
        </p:txBody>
      </p:sp>
      <p:sp>
        <p:nvSpPr>
          <p:cNvPr id="10" name="Text 7"/>
          <p:cNvSpPr/>
          <p:nvPr/>
        </p:nvSpPr>
        <p:spPr>
          <a:xfrm>
            <a:off x="1089025" y="1111250"/>
            <a:ext cx="6555740" cy="410210"/>
          </a:xfrm>
          <a:prstGeom prst="rect">
            <a:avLst/>
          </a:prstGeom>
          <a:noFill/>
          <a:ln/>
        </p:spPr>
        <p:txBody>
          <a:bodyPr wrap="square" lIns="0" tIns="0" rIns="0" bIns="35941" rtlCol="0" anchor="b"/>
          <a:lstStyle/>
          <a:p>
            <a:pPr marL="0" indent="0" algn="l">
              <a:lnSpc>
                <a:spcPct val="100000"/>
              </a:lnSpc>
              <a:buNone/>
            </a:pPr>
            <a:r>
              <a:rPr lang="en-US" sz="1600" b="1" dirty="0">
                <a:solidFill>
                  <a:srgbClr val="33333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IaC领域</a:t>
            </a:r>
            <a:endParaRPr lang="en-US" sz="1600" dirty="0"/>
          </a:p>
        </p:txBody>
      </p:sp>
      <p:sp>
        <p:nvSpPr>
          <p:cNvPr id="11" name="Shape 8"/>
          <p:cNvSpPr/>
          <p:nvPr/>
        </p:nvSpPr>
        <p:spPr>
          <a:xfrm>
            <a:off x="861060" y="2421890"/>
            <a:ext cx="76200" cy="1215390"/>
          </a:xfrm>
          <a:prstGeom prst="roundRect">
            <a:avLst>
              <a:gd name="adj" fmla="val 50000"/>
            </a:avLst>
          </a:prstGeom>
          <a:solidFill>
            <a:srgbClr val="295C74"/>
          </a:solidFill>
          <a:ln/>
        </p:spPr>
      </p:sp>
      <p:sp>
        <p:nvSpPr>
          <p:cNvPr id="12" name="Text 9"/>
          <p:cNvSpPr/>
          <p:nvPr/>
        </p:nvSpPr>
        <p:spPr>
          <a:xfrm>
            <a:off x="861060" y="2421890"/>
            <a:ext cx="76200" cy="121539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13" name="Shape 10"/>
          <p:cNvSpPr/>
          <p:nvPr/>
        </p:nvSpPr>
        <p:spPr>
          <a:xfrm>
            <a:off x="988060" y="2421890"/>
            <a:ext cx="7019925" cy="1215390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28575">
            <a:gradFill flip="none" rotWithShape="1">
              <a:gsLst>
                <a:gs pos="15000">
                  <a:srgbClr val="6DAECC">
                    <a:alpha val="0"/>
                  </a:srgbClr>
                </a:gs>
                <a:gs pos="90000">
                  <a:srgbClr val="295C74"/>
                </a:gs>
              </a:gsLst>
              <a:lin ang="10800000" scaled="1"/>
            </a:gradFill>
            <a:prstDash val="solid"/>
          </a:ln>
        </p:spPr>
      </p:sp>
      <p:sp>
        <p:nvSpPr>
          <p:cNvPr id="14" name="Text 11"/>
          <p:cNvSpPr/>
          <p:nvPr/>
        </p:nvSpPr>
        <p:spPr>
          <a:xfrm>
            <a:off x="988060" y="2421890"/>
            <a:ext cx="7019925" cy="121539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15" name="Text 12"/>
          <p:cNvSpPr/>
          <p:nvPr/>
        </p:nvSpPr>
        <p:spPr>
          <a:xfrm>
            <a:off x="1089025" y="2829560"/>
            <a:ext cx="6555740" cy="8102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just">
              <a:lnSpc>
                <a:spcPct val="120000"/>
              </a:lnSpc>
              <a:buNone/>
            </a:pPr>
            <a:r>
              <a:rPr lang="en-US" sz="1400" dirty="0">
                <a:solidFill>
                  <a:srgbClr val="2B2F3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GitOps领域中，ArgoCD和Flux v2是主流方案，通过Git仓库管理应用的部署和更新。</a:t>
            </a:r>
            <a:endParaRPr lang="en-US" sz="1600" dirty="0"/>
          </a:p>
        </p:txBody>
      </p:sp>
      <p:sp>
        <p:nvSpPr>
          <p:cNvPr id="16" name="Text 13"/>
          <p:cNvSpPr/>
          <p:nvPr/>
        </p:nvSpPr>
        <p:spPr>
          <a:xfrm>
            <a:off x="1089025" y="2419350"/>
            <a:ext cx="6555740" cy="410210"/>
          </a:xfrm>
          <a:prstGeom prst="rect">
            <a:avLst/>
          </a:prstGeom>
          <a:noFill/>
          <a:ln/>
        </p:spPr>
        <p:txBody>
          <a:bodyPr wrap="square" lIns="0" tIns="0" rIns="0" bIns="35941" rtlCol="0" anchor="b"/>
          <a:lstStyle/>
          <a:p>
            <a:pPr marL="0" indent="0" algn="l">
              <a:lnSpc>
                <a:spcPct val="100000"/>
              </a:lnSpc>
              <a:buNone/>
            </a:pPr>
            <a:r>
              <a:rPr lang="en-US" sz="1600" b="1" dirty="0">
                <a:solidFill>
                  <a:srgbClr val="33333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GitOps领域</a:t>
            </a:r>
            <a:endParaRPr lang="en-US" sz="1600" dirty="0"/>
          </a:p>
        </p:txBody>
      </p:sp>
      <p:sp>
        <p:nvSpPr>
          <p:cNvPr id="17" name="Shape 14"/>
          <p:cNvSpPr/>
          <p:nvPr/>
        </p:nvSpPr>
        <p:spPr>
          <a:xfrm>
            <a:off x="861060" y="3729990"/>
            <a:ext cx="76200" cy="1215390"/>
          </a:xfrm>
          <a:prstGeom prst="roundRect">
            <a:avLst>
              <a:gd name="adj" fmla="val 50000"/>
            </a:avLst>
          </a:prstGeom>
          <a:solidFill>
            <a:srgbClr val="295C74"/>
          </a:solidFill>
          <a:ln/>
        </p:spPr>
      </p:sp>
      <p:sp>
        <p:nvSpPr>
          <p:cNvPr id="18" name="Text 15"/>
          <p:cNvSpPr/>
          <p:nvPr/>
        </p:nvSpPr>
        <p:spPr>
          <a:xfrm>
            <a:off x="861060" y="3729990"/>
            <a:ext cx="76200" cy="121539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19" name="Shape 16"/>
          <p:cNvSpPr/>
          <p:nvPr/>
        </p:nvSpPr>
        <p:spPr>
          <a:xfrm>
            <a:off x="988060" y="3729990"/>
            <a:ext cx="7019925" cy="1215390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28575">
            <a:gradFill flip="none" rotWithShape="1">
              <a:gsLst>
                <a:gs pos="15000">
                  <a:srgbClr val="6DAECC">
                    <a:alpha val="0"/>
                  </a:srgbClr>
                </a:gs>
                <a:gs pos="90000">
                  <a:srgbClr val="295C74"/>
                </a:gs>
              </a:gsLst>
              <a:lin ang="10680000" scaled="1"/>
            </a:gradFill>
            <a:prstDash val="solid"/>
          </a:ln>
        </p:spPr>
      </p:sp>
      <p:sp>
        <p:nvSpPr>
          <p:cNvPr id="20" name="Text 17"/>
          <p:cNvSpPr/>
          <p:nvPr/>
        </p:nvSpPr>
        <p:spPr>
          <a:xfrm>
            <a:off x="988060" y="3729990"/>
            <a:ext cx="7019925" cy="121539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21" name="Text 18"/>
          <p:cNvSpPr/>
          <p:nvPr/>
        </p:nvSpPr>
        <p:spPr>
          <a:xfrm>
            <a:off x="1089025" y="4137660"/>
            <a:ext cx="6555740" cy="8102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just">
              <a:lnSpc>
                <a:spcPct val="120000"/>
              </a:lnSpc>
              <a:buNone/>
            </a:pPr>
            <a:r>
              <a:rPr lang="en-US" sz="1400" dirty="0">
                <a:solidFill>
                  <a:srgbClr val="2B2F3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混沌工程领域中，ChaosMesh和Litmus是主流方案，通过模拟故障提高系统的可靠性。</a:t>
            </a:r>
            <a:endParaRPr lang="en-US" sz="1600" dirty="0"/>
          </a:p>
        </p:txBody>
      </p:sp>
      <p:sp>
        <p:nvSpPr>
          <p:cNvPr id="22" name="Text 19"/>
          <p:cNvSpPr/>
          <p:nvPr/>
        </p:nvSpPr>
        <p:spPr>
          <a:xfrm>
            <a:off x="1089025" y="3727450"/>
            <a:ext cx="6555740" cy="410210"/>
          </a:xfrm>
          <a:prstGeom prst="rect">
            <a:avLst/>
          </a:prstGeom>
          <a:noFill/>
          <a:ln/>
        </p:spPr>
        <p:txBody>
          <a:bodyPr wrap="square" lIns="0" tIns="0" rIns="0" bIns="35941" rtlCol="0" anchor="b"/>
          <a:lstStyle/>
          <a:p>
            <a:pPr marL="0" indent="0" algn="l">
              <a:lnSpc>
                <a:spcPct val="100000"/>
              </a:lnSpc>
              <a:buNone/>
            </a:pPr>
            <a:r>
              <a:rPr lang="en-US" sz="1600" b="1" dirty="0">
                <a:solidFill>
                  <a:srgbClr val="33333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混沌工程领域</a:t>
            </a:r>
            <a:endParaRPr lang="en-US" sz="1600" dirty="0"/>
          </a:p>
        </p:txBody>
      </p:sp>
      <p:sp>
        <p:nvSpPr>
          <p:cNvPr id="23" name="Shape 20"/>
          <p:cNvSpPr/>
          <p:nvPr/>
        </p:nvSpPr>
        <p:spPr>
          <a:xfrm>
            <a:off x="861060" y="5038090"/>
            <a:ext cx="76200" cy="1215390"/>
          </a:xfrm>
          <a:prstGeom prst="roundRect">
            <a:avLst>
              <a:gd name="adj" fmla="val 50000"/>
            </a:avLst>
          </a:prstGeom>
          <a:solidFill>
            <a:srgbClr val="295C74"/>
          </a:solidFill>
          <a:ln w="19050">
            <a:gradFill flip="none" rotWithShape="1">
              <a:gsLst>
                <a:gs pos="15000">
                  <a:srgbClr val="6DAECC">
                    <a:alpha val="0"/>
                  </a:srgbClr>
                </a:gs>
                <a:gs pos="100000">
                  <a:srgbClr val="295C74"/>
                </a:gs>
              </a:gsLst>
              <a:lin ang="10740000" scaled="1"/>
            </a:gradFill>
            <a:prstDash val="solid"/>
          </a:ln>
        </p:spPr>
      </p:sp>
      <p:sp>
        <p:nvSpPr>
          <p:cNvPr id="24" name="Text 21"/>
          <p:cNvSpPr/>
          <p:nvPr/>
        </p:nvSpPr>
        <p:spPr>
          <a:xfrm>
            <a:off x="861060" y="5038090"/>
            <a:ext cx="76200" cy="121539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25" name="Shape 22"/>
          <p:cNvSpPr/>
          <p:nvPr/>
        </p:nvSpPr>
        <p:spPr>
          <a:xfrm>
            <a:off x="988060" y="5038090"/>
            <a:ext cx="7019925" cy="1215390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28575">
            <a:gradFill flip="none" rotWithShape="1">
              <a:gsLst>
                <a:gs pos="15000">
                  <a:srgbClr val="6DAECC">
                    <a:alpha val="0"/>
                  </a:srgbClr>
                </a:gs>
                <a:gs pos="100000">
                  <a:srgbClr val="295C74"/>
                </a:gs>
              </a:gsLst>
              <a:lin ang="10740000" scaled="1"/>
            </a:gradFill>
            <a:prstDash val="solid"/>
          </a:ln>
        </p:spPr>
      </p:sp>
      <p:sp>
        <p:nvSpPr>
          <p:cNvPr id="26" name="Text 23"/>
          <p:cNvSpPr/>
          <p:nvPr/>
        </p:nvSpPr>
        <p:spPr>
          <a:xfrm>
            <a:off x="988060" y="5038090"/>
            <a:ext cx="7019925" cy="121539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27" name="Text 24"/>
          <p:cNvSpPr/>
          <p:nvPr/>
        </p:nvSpPr>
        <p:spPr>
          <a:xfrm>
            <a:off x="1089025" y="5445760"/>
            <a:ext cx="6555740" cy="8102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just">
              <a:lnSpc>
                <a:spcPct val="120000"/>
              </a:lnSpc>
              <a:buNone/>
            </a:pPr>
            <a:r>
              <a:rPr lang="en-US" sz="1400" dirty="0">
                <a:solidFill>
                  <a:srgbClr val="2B2F3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成本管理领域中，CloudHealth和FinOps Foundation是主流方案，帮助企业优化云成本。</a:t>
            </a:r>
            <a:endParaRPr lang="en-US" sz="1600" dirty="0"/>
          </a:p>
        </p:txBody>
      </p:sp>
      <p:sp>
        <p:nvSpPr>
          <p:cNvPr id="28" name="Text 25"/>
          <p:cNvSpPr/>
          <p:nvPr/>
        </p:nvSpPr>
        <p:spPr>
          <a:xfrm>
            <a:off x="1089025" y="5035550"/>
            <a:ext cx="6555740" cy="410210"/>
          </a:xfrm>
          <a:prstGeom prst="rect">
            <a:avLst/>
          </a:prstGeom>
          <a:noFill/>
          <a:ln/>
        </p:spPr>
        <p:txBody>
          <a:bodyPr wrap="square" lIns="0" tIns="0" rIns="0" bIns="35941" rtlCol="0" anchor="b"/>
          <a:lstStyle/>
          <a:p>
            <a:pPr marL="0" indent="0" algn="l">
              <a:lnSpc>
                <a:spcPct val="100000"/>
              </a:lnSpc>
              <a:buNone/>
            </a:pPr>
            <a:r>
              <a:rPr lang="en-US" sz="1600" b="1" dirty="0">
                <a:solidFill>
                  <a:srgbClr val="33333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成本管理领域</a:t>
            </a:r>
            <a:endParaRPr lang="en-US" sz="1600" dirty="0"/>
          </a:p>
        </p:txBody>
      </p:sp>
      <p:sp>
        <p:nvSpPr>
          <p:cNvPr id="29" name="Shape 26"/>
          <p:cNvSpPr/>
          <p:nvPr/>
        </p:nvSpPr>
        <p:spPr>
          <a:xfrm>
            <a:off x="422910" y="6374130"/>
            <a:ext cx="215900" cy="215900"/>
          </a:xfrm>
          <a:prstGeom prst="roundRect">
            <a:avLst>
              <a:gd name="adj" fmla="val 50000"/>
            </a:avLst>
          </a:prstGeom>
          <a:solidFill>
            <a:srgbClr val="6DAECC"/>
          </a:solidFill>
          <a:ln/>
        </p:spPr>
      </p:sp>
      <p:sp>
        <p:nvSpPr>
          <p:cNvPr id="30" name="Text 27"/>
          <p:cNvSpPr/>
          <p:nvPr/>
        </p:nvSpPr>
        <p:spPr>
          <a:xfrm>
            <a:off x="422910" y="6374130"/>
            <a:ext cx="215900" cy="2159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31" name="Shape 28"/>
          <p:cNvSpPr/>
          <p:nvPr/>
        </p:nvSpPr>
        <p:spPr>
          <a:xfrm>
            <a:off x="549910" y="6374130"/>
            <a:ext cx="215900" cy="215900"/>
          </a:xfrm>
          <a:prstGeom prst="roundRect">
            <a:avLst>
              <a:gd name="adj" fmla="val 50000"/>
            </a:avLst>
          </a:prstGeom>
          <a:solidFill>
            <a:srgbClr val="000000">
              <a:alpha val="0"/>
            </a:srgbClr>
          </a:solidFill>
          <a:ln w="19050">
            <a:solidFill>
              <a:srgbClr val="6DAECC"/>
            </a:solidFill>
            <a:prstDash val="solid"/>
          </a:ln>
        </p:spPr>
      </p:sp>
      <p:sp>
        <p:nvSpPr>
          <p:cNvPr id="32" name="Text 29"/>
          <p:cNvSpPr/>
          <p:nvPr/>
        </p:nvSpPr>
        <p:spPr>
          <a:xfrm>
            <a:off x="549910" y="6374130"/>
            <a:ext cx="215900" cy="2159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33" name="Shape 30"/>
          <p:cNvSpPr/>
          <p:nvPr/>
        </p:nvSpPr>
        <p:spPr>
          <a:xfrm rot="21420000" flipH="1">
            <a:off x="8176260" y="2665730"/>
            <a:ext cx="344805" cy="3756025"/>
          </a:xfrm>
          <a:prstGeom prst="parallelogram">
            <a:avLst>
              <a:gd name="adj" fmla="val 61368"/>
            </a:avLst>
          </a:prstGeom>
          <a:gradFill flip="none" rotWithShape="1">
            <a:gsLst>
              <a:gs pos="3000">
                <a:srgbClr val="3178A1"/>
              </a:gs>
              <a:gs pos="94000">
                <a:srgbClr val="255A79">
                  <a:alpha val="0"/>
                </a:srgbClr>
              </a:gs>
            </a:gsLst>
            <a:lin ang="5400000" scaled="1"/>
          </a:gradFill>
          <a:ln/>
        </p:spPr>
      </p:sp>
      <p:sp>
        <p:nvSpPr>
          <p:cNvPr id="34" name="Text 31"/>
          <p:cNvSpPr/>
          <p:nvPr/>
        </p:nvSpPr>
        <p:spPr>
          <a:xfrm rot="21420000">
            <a:off x="8176260" y="2665730"/>
            <a:ext cx="344805" cy="375602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35" name="Shape 32"/>
          <p:cNvSpPr/>
          <p:nvPr/>
        </p:nvSpPr>
        <p:spPr>
          <a:xfrm flipH="1">
            <a:off x="10883900" y="311150"/>
            <a:ext cx="344805" cy="2388870"/>
          </a:xfrm>
          <a:prstGeom prst="parallelogram">
            <a:avLst>
              <a:gd name="adj" fmla="val 61368"/>
            </a:avLst>
          </a:prstGeom>
          <a:gradFill flip="none" rotWithShape="1">
            <a:gsLst>
              <a:gs pos="3000">
                <a:srgbClr val="3178A1"/>
              </a:gs>
              <a:gs pos="94000">
                <a:srgbClr val="255A79">
                  <a:alpha val="0"/>
                </a:srgbClr>
              </a:gs>
            </a:gsLst>
            <a:lin ang="5400000" scaled="1"/>
          </a:gradFill>
          <a:ln/>
        </p:spPr>
      </p:sp>
      <p:sp>
        <p:nvSpPr>
          <p:cNvPr id="36" name="Text 33"/>
          <p:cNvSpPr/>
          <p:nvPr/>
        </p:nvSpPr>
        <p:spPr>
          <a:xfrm>
            <a:off x="10883900" y="311150"/>
            <a:ext cx="344805" cy="238887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37" name="Text 34"/>
          <p:cNvSpPr/>
          <p:nvPr/>
        </p:nvSpPr>
        <p:spPr>
          <a:xfrm>
            <a:off x="638810" y="469900"/>
            <a:ext cx="10782935" cy="4318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marL="0" indent="0" algn="just">
              <a:lnSpc>
                <a:spcPct val="100000"/>
              </a:lnSpc>
              <a:buNone/>
            </a:pPr>
            <a:r>
              <a:rPr lang="en-US" sz="2800" b="1" dirty="0">
                <a:solidFill>
                  <a:srgbClr val="295C74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热门工具矩阵</a:t>
            </a:r>
            <a:endParaRPr lang="en-US" sz="1600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test-kimi-img.moonshot.cn/pub/slides/slides_tmpl/image/25-05-30-10:48:20-d0shot475iks832je3p0.png"/>
          <p:cNvPicPr>
            <a:picLocks noChangeAspect="1"/>
          </p:cNvPicPr>
          <p:nvPr/>
        </p:nvPicPr>
        <p:blipFill>
          <a:blip r:embed="rId3"/>
          <a:srcRect t="55" b="55"/>
          <a:stretch/>
        </p:blipFill>
        <p:spPr>
          <a:xfrm>
            <a:off x="0" y="0"/>
            <a:ext cx="12192000" cy="45974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37235" y="5007610"/>
            <a:ext cx="4088765" cy="12319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marL="0" indent="0" algn="l">
              <a:lnSpc>
                <a:spcPct val="100000"/>
              </a:lnSpc>
              <a:buNone/>
            </a:pPr>
            <a:r>
              <a:rPr lang="en-US" sz="80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04</a:t>
            </a:r>
            <a:endParaRPr lang="en-US" sz="1600" dirty="0"/>
          </a:p>
        </p:txBody>
      </p:sp>
      <p:sp>
        <p:nvSpPr>
          <p:cNvPr id="4" name="Text 1"/>
          <p:cNvSpPr/>
          <p:nvPr/>
        </p:nvSpPr>
        <p:spPr>
          <a:xfrm>
            <a:off x="2743835" y="4946015"/>
            <a:ext cx="4779645" cy="67945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marL="0" indent="0" algn="just">
              <a:lnSpc>
                <a:spcPct val="100000"/>
              </a:lnSpc>
              <a:buNone/>
            </a:pPr>
            <a:r>
              <a:rPr lang="en-US" sz="44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未来趋势与挑战</a:t>
            </a:r>
            <a:endParaRPr lang="en-US" sz="1600" dirty="0"/>
          </a:p>
        </p:txBody>
      </p:sp>
      <p:sp>
        <p:nvSpPr>
          <p:cNvPr id="5" name="Shape 2"/>
          <p:cNvSpPr/>
          <p:nvPr/>
        </p:nvSpPr>
        <p:spPr>
          <a:xfrm>
            <a:off x="2471420" y="5046345"/>
            <a:ext cx="75565" cy="1244600"/>
          </a:xfrm>
          <a:prstGeom prst="roundRect">
            <a:avLst>
              <a:gd name="adj" fmla="val 50000"/>
            </a:avLst>
          </a:prstGeom>
          <a:solidFill>
            <a:srgbClr val="000000"/>
          </a:solidFill>
          <a:ln/>
        </p:spPr>
      </p:sp>
      <p:sp>
        <p:nvSpPr>
          <p:cNvPr id="6" name="Text 3"/>
          <p:cNvSpPr/>
          <p:nvPr/>
        </p:nvSpPr>
        <p:spPr>
          <a:xfrm>
            <a:off x="2471420" y="5046345"/>
            <a:ext cx="75565" cy="12446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7" name="Text 4"/>
          <p:cNvSpPr/>
          <p:nvPr/>
        </p:nvSpPr>
        <p:spPr>
          <a:xfrm>
            <a:off x="8585200" y="5926455"/>
            <a:ext cx="3276600" cy="4318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marL="0" indent="0" algn="r">
              <a:lnSpc>
                <a:spcPct val="100000"/>
              </a:lnSpc>
              <a:buNone/>
            </a:pPr>
            <a:r>
              <a:rPr lang="en-US" sz="2800" dirty="0">
                <a:solidFill>
                  <a:srgbClr val="6DAECC">
                    <a:alpha val="2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THE FIRST PART</a:t>
            </a:r>
            <a:endParaRPr lang="en-US" sz="1600"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638810" y="6362065"/>
            <a:ext cx="215900" cy="215900"/>
          </a:xfrm>
          <a:prstGeom prst="roundRect">
            <a:avLst>
              <a:gd name="adj" fmla="val 50000"/>
            </a:avLst>
          </a:prstGeom>
          <a:solidFill>
            <a:srgbClr val="6DAECC"/>
          </a:solidFill>
          <a:ln/>
        </p:spPr>
      </p:sp>
      <p:sp>
        <p:nvSpPr>
          <p:cNvPr id="3" name="Text 1"/>
          <p:cNvSpPr/>
          <p:nvPr/>
        </p:nvSpPr>
        <p:spPr>
          <a:xfrm>
            <a:off x="638810" y="6362065"/>
            <a:ext cx="215900" cy="2159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765810" y="6362065"/>
            <a:ext cx="215900" cy="215900"/>
          </a:xfrm>
          <a:prstGeom prst="roundRect">
            <a:avLst>
              <a:gd name="adj" fmla="val 50000"/>
            </a:avLst>
          </a:prstGeom>
          <a:solidFill>
            <a:srgbClr val="000000">
              <a:alpha val="0"/>
            </a:srgbClr>
          </a:solidFill>
          <a:ln w="19050">
            <a:solidFill>
              <a:srgbClr val="6DAECC"/>
            </a:solidFill>
            <a:prstDash val="solid"/>
          </a:ln>
        </p:spPr>
      </p:sp>
      <p:sp>
        <p:nvSpPr>
          <p:cNvPr id="5" name="Text 3"/>
          <p:cNvSpPr/>
          <p:nvPr/>
        </p:nvSpPr>
        <p:spPr>
          <a:xfrm>
            <a:off x="765810" y="6362065"/>
            <a:ext cx="215900" cy="2159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pic>
        <p:nvPicPr>
          <p:cNvPr id="6" name="Image 0" descr="https://test-kimi-img.moonshot.cn/pub/slides/slides_tmpl/image/25-05-30-10:48:46-d0shp3k75iks832je3u0.png"/>
          <p:cNvPicPr>
            <a:picLocks noChangeAspect="1"/>
          </p:cNvPicPr>
          <p:nvPr/>
        </p:nvPicPr>
        <p:blipFill>
          <a:blip r:embed="rId3"/>
          <a:srcRect l="13" r="13"/>
          <a:stretch/>
        </p:blipFill>
        <p:spPr>
          <a:xfrm>
            <a:off x="7861935" y="1217295"/>
            <a:ext cx="3537585" cy="4951095"/>
          </a:xfrm>
          <a:prstGeom prst="rect">
            <a:avLst/>
          </a:prstGeom>
        </p:spPr>
      </p:pic>
      <p:sp>
        <p:nvSpPr>
          <p:cNvPr id="7" name="Shape 4"/>
          <p:cNvSpPr/>
          <p:nvPr/>
        </p:nvSpPr>
        <p:spPr>
          <a:xfrm>
            <a:off x="1160780" y="1504315"/>
            <a:ext cx="3567430" cy="502920"/>
          </a:xfrm>
          <a:prstGeom prst="round1Rect">
            <a:avLst/>
          </a:prstGeom>
          <a:solidFill>
            <a:srgbClr val="6DAECC"/>
          </a:solidFill>
          <a:ln/>
        </p:spPr>
      </p:sp>
      <p:sp>
        <p:nvSpPr>
          <p:cNvPr id="8" name="Text 5"/>
          <p:cNvSpPr/>
          <p:nvPr/>
        </p:nvSpPr>
        <p:spPr>
          <a:xfrm>
            <a:off x="1160780" y="1504315"/>
            <a:ext cx="3567430" cy="50292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9" name="Text 6"/>
          <p:cNvSpPr/>
          <p:nvPr/>
        </p:nvSpPr>
        <p:spPr>
          <a:xfrm>
            <a:off x="1217388" y="1574165"/>
            <a:ext cx="3390745" cy="27622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marL="0" indent="0" algn="just">
              <a:lnSpc>
                <a:spcPct val="100000"/>
              </a:lnSpc>
              <a:buNone/>
            </a:pPr>
            <a:r>
              <a:rPr lang="en-US" sz="18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核心挑战</a:t>
            </a:r>
            <a:endParaRPr lang="en-US" sz="1600" dirty="0"/>
          </a:p>
        </p:txBody>
      </p:sp>
      <p:sp>
        <p:nvSpPr>
          <p:cNvPr id="10" name="Shape 7"/>
          <p:cNvSpPr/>
          <p:nvPr/>
        </p:nvSpPr>
        <p:spPr>
          <a:xfrm>
            <a:off x="1165860" y="2012315"/>
            <a:ext cx="6247765" cy="1493520"/>
          </a:xfrm>
          <a:prstGeom prst="roundRect">
            <a:avLst>
              <a:gd name="adj" fmla="val 0"/>
            </a:avLst>
          </a:prstGeom>
          <a:solidFill>
            <a:srgbClr val="000000">
              <a:alpha val="0"/>
            </a:srgbClr>
          </a:solidFill>
          <a:ln w="19050">
            <a:solidFill>
              <a:srgbClr val="3178A1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1165860" y="2012315"/>
            <a:ext cx="6247765" cy="149352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12" name="Text 9"/>
          <p:cNvSpPr/>
          <p:nvPr/>
        </p:nvSpPr>
        <p:spPr>
          <a:xfrm>
            <a:off x="1223645" y="2133600"/>
            <a:ext cx="6164580" cy="290116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marL="0" indent="0" algn="just">
              <a:lnSpc>
                <a:spcPct val="130000"/>
              </a:lnSpc>
              <a:buNone/>
            </a:pPr>
            <a:r>
              <a:rPr lang="en-US" sz="1400" dirty="0">
                <a:solidFill>
                  <a:srgbClr val="2B2F3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安全左移、混合多云管理和人才缺口是未来运维面临的三大核心挑战。</a:t>
            </a:r>
            <a:endParaRPr lang="en-US" sz="1600" dirty="0"/>
          </a:p>
        </p:txBody>
      </p:sp>
      <p:sp>
        <p:nvSpPr>
          <p:cNvPr id="13" name="Shape 10"/>
          <p:cNvSpPr/>
          <p:nvPr/>
        </p:nvSpPr>
        <p:spPr>
          <a:xfrm>
            <a:off x="1160780" y="3825875"/>
            <a:ext cx="3567430" cy="502920"/>
          </a:xfrm>
          <a:prstGeom prst="round1Rect">
            <a:avLst/>
          </a:prstGeom>
          <a:solidFill>
            <a:srgbClr val="6DAECC"/>
          </a:solidFill>
          <a:ln/>
        </p:spPr>
      </p:sp>
      <p:sp>
        <p:nvSpPr>
          <p:cNvPr id="14" name="Text 11"/>
          <p:cNvSpPr/>
          <p:nvPr/>
        </p:nvSpPr>
        <p:spPr>
          <a:xfrm>
            <a:off x="1160780" y="3825875"/>
            <a:ext cx="3567430" cy="50292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15" name="Text 12"/>
          <p:cNvSpPr/>
          <p:nvPr/>
        </p:nvSpPr>
        <p:spPr>
          <a:xfrm>
            <a:off x="1217388" y="3895725"/>
            <a:ext cx="3390745" cy="27622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marL="0" indent="0" algn="just">
              <a:lnSpc>
                <a:spcPct val="100000"/>
              </a:lnSpc>
              <a:buNone/>
            </a:pPr>
            <a:r>
              <a:rPr lang="en-US" sz="18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伦理风险</a:t>
            </a:r>
            <a:endParaRPr lang="en-US" sz="1600" dirty="0"/>
          </a:p>
        </p:txBody>
      </p:sp>
      <p:sp>
        <p:nvSpPr>
          <p:cNvPr id="16" name="Shape 13"/>
          <p:cNvSpPr/>
          <p:nvPr/>
        </p:nvSpPr>
        <p:spPr>
          <a:xfrm>
            <a:off x="1165860" y="4333875"/>
            <a:ext cx="6247765" cy="1493520"/>
          </a:xfrm>
          <a:prstGeom prst="roundRect">
            <a:avLst>
              <a:gd name="adj" fmla="val 0"/>
            </a:avLst>
          </a:prstGeom>
          <a:solidFill>
            <a:srgbClr val="000000">
              <a:alpha val="0"/>
            </a:srgbClr>
          </a:solidFill>
          <a:ln w="19050">
            <a:solidFill>
              <a:srgbClr val="3178A1"/>
            </a:solidFill>
            <a:prstDash val="solid"/>
          </a:ln>
        </p:spPr>
      </p:sp>
      <p:sp>
        <p:nvSpPr>
          <p:cNvPr id="17" name="Text 14"/>
          <p:cNvSpPr/>
          <p:nvPr/>
        </p:nvSpPr>
        <p:spPr>
          <a:xfrm>
            <a:off x="1165860" y="4333875"/>
            <a:ext cx="6247765" cy="149352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18" name="Text 15"/>
          <p:cNvSpPr/>
          <p:nvPr/>
        </p:nvSpPr>
        <p:spPr>
          <a:xfrm>
            <a:off x="1223645" y="4455160"/>
            <a:ext cx="6164580" cy="290116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marL="0" indent="0" algn="just">
              <a:lnSpc>
                <a:spcPct val="130000"/>
              </a:lnSpc>
              <a:buNone/>
            </a:pPr>
            <a:r>
              <a:rPr lang="en-US" sz="1400" dirty="0">
                <a:solidFill>
                  <a:srgbClr val="2B2F3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AI决策的可解释性是未来运维需要关注的重要伦理风险。</a:t>
            </a:r>
            <a:endParaRPr lang="en-US" sz="1600" dirty="0"/>
          </a:p>
        </p:txBody>
      </p:sp>
      <p:sp>
        <p:nvSpPr>
          <p:cNvPr id="19" name="Text 16"/>
          <p:cNvSpPr/>
          <p:nvPr/>
        </p:nvSpPr>
        <p:spPr>
          <a:xfrm>
            <a:off x="608330" y="469900"/>
            <a:ext cx="10782935" cy="4318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marL="0" indent="0" algn="just">
              <a:lnSpc>
                <a:spcPct val="100000"/>
              </a:lnSpc>
              <a:buNone/>
            </a:pPr>
            <a:r>
              <a:rPr lang="en-US" sz="2800" b="1" dirty="0">
                <a:solidFill>
                  <a:srgbClr val="295C74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2025-2030关键方向</a:t>
            </a:r>
            <a:endParaRPr lang="en-US" sz="1600" dirty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test-kimi-img.moonshot.cn/pub/slides/slides_tmpl/image/25-05-30-10:48:20-d0shot475iks832je3p0.png"/>
          <p:cNvPicPr>
            <a:picLocks noChangeAspect="1"/>
          </p:cNvPicPr>
          <p:nvPr/>
        </p:nvPicPr>
        <p:blipFill>
          <a:blip r:embed="rId3"/>
          <a:srcRect t="55" b="55"/>
          <a:stretch/>
        </p:blipFill>
        <p:spPr>
          <a:xfrm>
            <a:off x="0" y="0"/>
            <a:ext cx="12192000" cy="45974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37235" y="5007610"/>
            <a:ext cx="4088765" cy="12319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marL="0" indent="0" algn="l">
              <a:lnSpc>
                <a:spcPct val="100000"/>
              </a:lnSpc>
              <a:buNone/>
            </a:pPr>
            <a:r>
              <a:rPr lang="en-US" sz="80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05</a:t>
            </a:r>
            <a:endParaRPr lang="en-US" sz="1600" dirty="0"/>
          </a:p>
        </p:txBody>
      </p:sp>
      <p:sp>
        <p:nvSpPr>
          <p:cNvPr id="4" name="Text 1"/>
          <p:cNvSpPr/>
          <p:nvPr/>
        </p:nvSpPr>
        <p:spPr>
          <a:xfrm>
            <a:off x="2743835" y="4946015"/>
            <a:ext cx="4779645" cy="67945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marL="0" indent="0" algn="just">
              <a:lnSpc>
                <a:spcPct val="100000"/>
              </a:lnSpc>
              <a:buNone/>
            </a:pPr>
            <a:r>
              <a:rPr lang="en-US" sz="44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运维人才能力重塑</a:t>
            </a:r>
            <a:endParaRPr lang="en-US" sz="1600" dirty="0"/>
          </a:p>
        </p:txBody>
      </p:sp>
      <p:sp>
        <p:nvSpPr>
          <p:cNvPr id="5" name="Shape 2"/>
          <p:cNvSpPr/>
          <p:nvPr/>
        </p:nvSpPr>
        <p:spPr>
          <a:xfrm>
            <a:off x="2471420" y="5046345"/>
            <a:ext cx="75565" cy="1244600"/>
          </a:xfrm>
          <a:prstGeom prst="roundRect">
            <a:avLst>
              <a:gd name="adj" fmla="val 50000"/>
            </a:avLst>
          </a:prstGeom>
          <a:solidFill>
            <a:srgbClr val="000000"/>
          </a:solidFill>
          <a:ln/>
        </p:spPr>
      </p:sp>
      <p:sp>
        <p:nvSpPr>
          <p:cNvPr id="6" name="Text 3"/>
          <p:cNvSpPr/>
          <p:nvPr/>
        </p:nvSpPr>
        <p:spPr>
          <a:xfrm>
            <a:off x="2471420" y="5046345"/>
            <a:ext cx="75565" cy="12446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7" name="Text 4"/>
          <p:cNvSpPr/>
          <p:nvPr/>
        </p:nvSpPr>
        <p:spPr>
          <a:xfrm>
            <a:off x="8585200" y="5926455"/>
            <a:ext cx="3276600" cy="4318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marL="0" indent="0" algn="r">
              <a:lnSpc>
                <a:spcPct val="100000"/>
              </a:lnSpc>
              <a:buNone/>
            </a:pPr>
            <a:r>
              <a:rPr lang="en-US" sz="2800" dirty="0">
                <a:solidFill>
                  <a:srgbClr val="6DAECC">
                    <a:alpha val="2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THE FIRST PART</a:t>
            </a:r>
            <a:endParaRPr lang="en-US" sz="1600" dirty="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6325235"/>
            <a:ext cx="12190730" cy="534035"/>
          </a:xfrm>
          <a:prstGeom prst="rect">
            <a:avLst/>
          </a:prstGeom>
          <a:solidFill>
            <a:srgbClr val="6DAECC"/>
          </a:solidFill>
          <a:ln/>
        </p:spPr>
      </p:sp>
      <p:sp>
        <p:nvSpPr>
          <p:cNvPr id="3" name="Text 1"/>
          <p:cNvSpPr/>
          <p:nvPr/>
        </p:nvSpPr>
        <p:spPr>
          <a:xfrm>
            <a:off x="0" y="6325235"/>
            <a:ext cx="12190730" cy="53403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pic>
        <p:nvPicPr>
          <p:cNvPr id="4" name="Image 0" descr="https://test-kimi-img.moonshot.cn/pub/slides/slides_tmpl/image/25-05-30-10:48:55-d0shp5s75iks832je43g.png"/>
          <p:cNvPicPr>
            <a:picLocks noChangeAspect="1"/>
          </p:cNvPicPr>
          <p:nvPr/>
        </p:nvPicPr>
        <p:blipFill>
          <a:blip r:embed="rId3"/>
          <a:srcRect l="31" r="31"/>
          <a:stretch/>
        </p:blipFill>
        <p:spPr>
          <a:xfrm>
            <a:off x="594360" y="1397000"/>
            <a:ext cx="3088640" cy="4606290"/>
          </a:xfrm>
          <a:prstGeom prst="rect">
            <a:avLst/>
          </a:prstGeom>
        </p:spPr>
      </p:pic>
      <p:sp>
        <p:nvSpPr>
          <p:cNvPr id="5" name="Shape 2"/>
          <p:cNvSpPr/>
          <p:nvPr/>
        </p:nvSpPr>
        <p:spPr>
          <a:xfrm>
            <a:off x="3796030" y="1413510"/>
            <a:ext cx="8031480" cy="4602480"/>
          </a:xfrm>
          <a:prstGeom prst="rect">
            <a:avLst/>
          </a:prstGeom>
          <a:solidFill>
            <a:srgbClr val="000000">
              <a:alpha val="0"/>
            </a:srgbClr>
          </a:solidFill>
          <a:ln w="19050">
            <a:solidFill>
              <a:srgbClr val="3178A1"/>
            </a:solidFill>
            <a:prstDash val="solid"/>
          </a:ln>
        </p:spPr>
      </p:sp>
      <p:sp>
        <p:nvSpPr>
          <p:cNvPr id="6" name="Text 3"/>
          <p:cNvSpPr/>
          <p:nvPr/>
        </p:nvSpPr>
        <p:spPr>
          <a:xfrm>
            <a:off x="3796030" y="1413510"/>
            <a:ext cx="8031480" cy="460248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7" name="Shape 4"/>
          <p:cNvSpPr/>
          <p:nvPr/>
        </p:nvSpPr>
        <p:spPr>
          <a:xfrm>
            <a:off x="4067175" y="2952115"/>
            <a:ext cx="7560310" cy="0"/>
          </a:xfrm>
          <a:prstGeom prst="line">
            <a:avLst/>
          </a:prstGeom>
          <a:noFill/>
          <a:ln w="12700">
            <a:solidFill>
              <a:srgbClr val="3178A1"/>
            </a:solidFill>
            <a:prstDash val="dash"/>
            <a:headEnd type="none"/>
            <a:tailEnd type="none"/>
          </a:ln>
        </p:spPr>
      </p:sp>
      <p:sp>
        <p:nvSpPr>
          <p:cNvPr id="8" name="Shape 5"/>
          <p:cNvSpPr/>
          <p:nvPr/>
        </p:nvSpPr>
        <p:spPr>
          <a:xfrm>
            <a:off x="4067175" y="4481830"/>
            <a:ext cx="7560310" cy="0"/>
          </a:xfrm>
          <a:prstGeom prst="line">
            <a:avLst/>
          </a:prstGeom>
          <a:noFill/>
          <a:ln w="12700">
            <a:solidFill>
              <a:srgbClr val="3178A1"/>
            </a:solidFill>
            <a:prstDash val="dash"/>
            <a:headEnd type="none"/>
            <a:tailEnd type="none"/>
          </a:ln>
        </p:spPr>
      </p:sp>
      <p:sp>
        <p:nvSpPr>
          <p:cNvPr id="9" name="Text 6"/>
          <p:cNvSpPr/>
          <p:nvPr/>
        </p:nvSpPr>
        <p:spPr>
          <a:xfrm>
            <a:off x="4038600" y="1572895"/>
            <a:ext cx="7617460" cy="3048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marL="0" indent="0" algn="just">
              <a:lnSpc>
                <a:spcPct val="100000"/>
              </a:lnSpc>
              <a:buNone/>
            </a:pPr>
            <a:r>
              <a:rPr lang="en-US" sz="20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AI工程能力</a:t>
            </a:r>
            <a:endParaRPr lang="en-US" sz="1600" dirty="0"/>
          </a:p>
        </p:txBody>
      </p:sp>
      <p:sp>
        <p:nvSpPr>
          <p:cNvPr id="10" name="Text 7"/>
          <p:cNvSpPr/>
          <p:nvPr/>
        </p:nvSpPr>
        <p:spPr>
          <a:xfrm>
            <a:off x="4038600" y="1941830"/>
            <a:ext cx="7616190" cy="290116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marL="0" indent="0" algn="just">
              <a:lnSpc>
                <a:spcPct val="130000"/>
              </a:lnSpc>
              <a:buNone/>
            </a:pPr>
            <a:r>
              <a:rPr lang="en-US" sz="1400" dirty="0">
                <a:solidFill>
                  <a:srgbClr val="2B2F3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AI工程能力是未来运维人才的核心能力之一，包括大模型开发和应用。</a:t>
            </a:r>
            <a:endParaRPr lang="en-US" sz="1600" dirty="0"/>
          </a:p>
        </p:txBody>
      </p:sp>
      <p:sp>
        <p:nvSpPr>
          <p:cNvPr id="11" name="Text 8"/>
          <p:cNvSpPr/>
          <p:nvPr/>
        </p:nvSpPr>
        <p:spPr>
          <a:xfrm>
            <a:off x="4038600" y="3102610"/>
            <a:ext cx="7617460" cy="3048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marL="0" indent="0" algn="just">
              <a:lnSpc>
                <a:spcPct val="100000"/>
              </a:lnSpc>
              <a:buNone/>
            </a:pPr>
            <a:r>
              <a:rPr lang="en-US" sz="20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云架构设计</a:t>
            </a:r>
            <a:endParaRPr lang="en-US" sz="1600" dirty="0"/>
          </a:p>
        </p:txBody>
      </p:sp>
      <p:sp>
        <p:nvSpPr>
          <p:cNvPr id="12" name="Text 9"/>
          <p:cNvSpPr/>
          <p:nvPr/>
        </p:nvSpPr>
        <p:spPr>
          <a:xfrm>
            <a:off x="4038600" y="3471545"/>
            <a:ext cx="7616190" cy="290116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marL="0" indent="0" algn="just">
              <a:lnSpc>
                <a:spcPct val="130000"/>
              </a:lnSpc>
              <a:buNone/>
            </a:pPr>
            <a:r>
              <a:rPr lang="en-US" sz="1400" dirty="0">
                <a:solidFill>
                  <a:srgbClr val="2B2F3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云架构设计能力帮助运维人才更好地管理云资源和应用。</a:t>
            </a:r>
            <a:endParaRPr lang="en-US" sz="1600" dirty="0"/>
          </a:p>
        </p:txBody>
      </p:sp>
      <p:sp>
        <p:nvSpPr>
          <p:cNvPr id="13" name="Text 10"/>
          <p:cNvSpPr/>
          <p:nvPr/>
        </p:nvSpPr>
        <p:spPr>
          <a:xfrm>
            <a:off x="4038600" y="4632325"/>
            <a:ext cx="7617460" cy="3048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marL="0" indent="0" algn="just">
              <a:lnSpc>
                <a:spcPct val="100000"/>
              </a:lnSpc>
              <a:buNone/>
            </a:pPr>
            <a:r>
              <a:rPr lang="en-US" sz="20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数据科学</a:t>
            </a:r>
            <a:endParaRPr lang="en-US" sz="1600" dirty="0"/>
          </a:p>
        </p:txBody>
      </p:sp>
      <p:sp>
        <p:nvSpPr>
          <p:cNvPr id="14" name="Text 11"/>
          <p:cNvSpPr/>
          <p:nvPr/>
        </p:nvSpPr>
        <p:spPr>
          <a:xfrm>
            <a:off x="4038600" y="5001260"/>
            <a:ext cx="7616190" cy="290116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marL="0" indent="0" algn="just">
              <a:lnSpc>
                <a:spcPct val="130000"/>
              </a:lnSpc>
              <a:buNone/>
            </a:pPr>
            <a:r>
              <a:rPr lang="en-US" sz="1400" dirty="0">
                <a:solidFill>
                  <a:srgbClr val="2B2F3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数据科学能力使运维人才能够更好地分析和处理运维数据。</a:t>
            </a:r>
            <a:endParaRPr lang="en-US" sz="1600" dirty="0"/>
          </a:p>
        </p:txBody>
      </p:sp>
      <p:sp>
        <p:nvSpPr>
          <p:cNvPr id="15" name="Text 12"/>
          <p:cNvSpPr/>
          <p:nvPr/>
        </p:nvSpPr>
        <p:spPr>
          <a:xfrm>
            <a:off x="608330" y="469900"/>
            <a:ext cx="10782935" cy="4318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marL="0" indent="0" algn="just">
              <a:lnSpc>
                <a:spcPct val="100000"/>
              </a:lnSpc>
              <a:buNone/>
            </a:pPr>
            <a:r>
              <a:rPr lang="en-US" sz="2800" b="1" dirty="0">
                <a:solidFill>
                  <a:srgbClr val="295C74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2025能力金字塔</a:t>
            </a:r>
            <a:endParaRPr lang="en-US" sz="1600" dirty="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638810" y="6362065"/>
            <a:ext cx="215900" cy="215900"/>
          </a:xfrm>
          <a:prstGeom prst="roundRect">
            <a:avLst>
              <a:gd name="adj" fmla="val 50000"/>
            </a:avLst>
          </a:prstGeom>
          <a:solidFill>
            <a:srgbClr val="6DAECC"/>
          </a:solidFill>
          <a:ln/>
        </p:spPr>
      </p:sp>
      <p:sp>
        <p:nvSpPr>
          <p:cNvPr id="3" name="Text 1"/>
          <p:cNvSpPr/>
          <p:nvPr/>
        </p:nvSpPr>
        <p:spPr>
          <a:xfrm>
            <a:off x="638810" y="6362065"/>
            <a:ext cx="215900" cy="2159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765810" y="6362065"/>
            <a:ext cx="215900" cy="215900"/>
          </a:xfrm>
          <a:prstGeom prst="roundRect">
            <a:avLst>
              <a:gd name="adj" fmla="val 50000"/>
            </a:avLst>
          </a:prstGeom>
          <a:solidFill>
            <a:srgbClr val="000000">
              <a:alpha val="0"/>
            </a:srgbClr>
          </a:solidFill>
          <a:ln w="19050">
            <a:solidFill>
              <a:srgbClr val="6DAECC"/>
            </a:solidFill>
            <a:prstDash val="solid"/>
          </a:ln>
        </p:spPr>
      </p:sp>
      <p:sp>
        <p:nvSpPr>
          <p:cNvPr id="5" name="Text 3"/>
          <p:cNvSpPr/>
          <p:nvPr/>
        </p:nvSpPr>
        <p:spPr>
          <a:xfrm>
            <a:off x="765810" y="6362065"/>
            <a:ext cx="215900" cy="2159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pic>
        <p:nvPicPr>
          <p:cNvPr id="6" name="Image 0" descr="https://test-kimi-img.moonshot.cn/pub/slides/slides_tmpl/image/25-05-30-10:48:49-d0shp4c75iks832je3vg.png"/>
          <p:cNvPicPr>
            <a:picLocks noChangeAspect="1"/>
          </p:cNvPicPr>
          <p:nvPr/>
        </p:nvPicPr>
        <p:blipFill>
          <a:blip r:embed="rId3"/>
          <a:srcRect l="111" r="166"/>
          <a:stretch/>
        </p:blipFill>
        <p:spPr>
          <a:xfrm>
            <a:off x="1168400" y="1294765"/>
            <a:ext cx="1143000" cy="4679315"/>
          </a:xfrm>
          <a:prstGeom prst="rect">
            <a:avLst/>
          </a:prstGeom>
        </p:spPr>
      </p:pic>
      <p:sp>
        <p:nvSpPr>
          <p:cNvPr id="7" name="Shape 4"/>
          <p:cNvSpPr/>
          <p:nvPr/>
        </p:nvSpPr>
        <p:spPr>
          <a:xfrm>
            <a:off x="2357120" y="1290955"/>
            <a:ext cx="3550920" cy="4678680"/>
          </a:xfrm>
          <a:prstGeom prst="rect">
            <a:avLst/>
          </a:prstGeom>
          <a:solidFill>
            <a:srgbClr val="000000">
              <a:alpha val="0"/>
            </a:srgbClr>
          </a:solidFill>
          <a:ln w="19050">
            <a:solidFill>
              <a:srgbClr val="3178A1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2357120" y="1290955"/>
            <a:ext cx="3550920" cy="467868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9" name="Text 6"/>
          <p:cNvSpPr/>
          <p:nvPr/>
        </p:nvSpPr>
        <p:spPr>
          <a:xfrm>
            <a:off x="2494915" y="2098040"/>
            <a:ext cx="3253740" cy="3048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marL="0" indent="0" algn="just">
              <a:lnSpc>
                <a:spcPct val="100000"/>
              </a:lnSpc>
              <a:buNone/>
            </a:pPr>
            <a:r>
              <a:rPr lang="en-US" sz="2000" b="1" dirty="0">
                <a:solidFill>
                  <a:srgbClr val="295C74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自动化开发</a:t>
            </a:r>
            <a:endParaRPr lang="en-US" sz="1600" dirty="0"/>
          </a:p>
        </p:txBody>
      </p:sp>
      <p:sp>
        <p:nvSpPr>
          <p:cNvPr id="10" name="Text 7"/>
          <p:cNvSpPr/>
          <p:nvPr/>
        </p:nvSpPr>
        <p:spPr>
          <a:xfrm>
            <a:off x="2494915" y="2873375"/>
            <a:ext cx="3258185" cy="634008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marL="0" indent="0" algn="just">
              <a:lnSpc>
                <a:spcPct val="130000"/>
              </a:lnSpc>
              <a:buNone/>
            </a:pPr>
            <a:r>
              <a:rPr lang="en-US" sz="1600" dirty="0">
                <a:solidFill>
                  <a:srgbClr val="2B2F3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自动化开发能力使运维人才能够开发高效的运维脚本和工具。</a:t>
            </a:r>
            <a:endParaRPr lang="en-US" sz="1600" dirty="0"/>
          </a:p>
        </p:txBody>
      </p:sp>
      <p:sp>
        <p:nvSpPr>
          <p:cNvPr id="11" name="Shape 8"/>
          <p:cNvSpPr/>
          <p:nvPr/>
        </p:nvSpPr>
        <p:spPr>
          <a:xfrm>
            <a:off x="2494915" y="2877185"/>
            <a:ext cx="3367405" cy="13970"/>
          </a:xfrm>
          <a:prstGeom prst="line">
            <a:avLst/>
          </a:prstGeom>
          <a:noFill/>
          <a:ln w="19050">
            <a:solidFill>
              <a:srgbClr val="3178A1"/>
            </a:solidFill>
            <a:prstDash val="solid"/>
            <a:headEnd type="none"/>
            <a:tailEnd type="none"/>
          </a:ln>
        </p:spPr>
      </p:sp>
      <p:sp>
        <p:nvSpPr>
          <p:cNvPr id="12" name="Text 9"/>
          <p:cNvSpPr/>
          <p:nvPr/>
        </p:nvSpPr>
        <p:spPr>
          <a:xfrm>
            <a:off x="2494915" y="1450340"/>
            <a:ext cx="3253740" cy="55245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marL="0" indent="0" algn="just">
              <a:lnSpc>
                <a:spcPct val="100000"/>
              </a:lnSpc>
              <a:buNone/>
            </a:pPr>
            <a:r>
              <a:rPr lang="en-US" sz="3600" b="1" dirty="0">
                <a:solidFill>
                  <a:srgbClr val="295C74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01</a:t>
            </a:r>
            <a:endParaRPr lang="en-US" sz="1600" dirty="0"/>
          </a:p>
        </p:txBody>
      </p:sp>
      <p:pic>
        <p:nvPicPr>
          <p:cNvPr id="13" name="Image 1" descr="https://test-kimi-img.moonshot.cn/pub/slides/slides_tmpl/image/25-05-30-10:48:51-d0shp4s75iks832je40g.png"/>
          <p:cNvPicPr>
            <a:picLocks noChangeAspect="1"/>
          </p:cNvPicPr>
          <p:nvPr/>
        </p:nvPicPr>
        <p:blipFill>
          <a:blip r:embed="rId4"/>
          <a:srcRect l="111" r="166"/>
          <a:stretch/>
        </p:blipFill>
        <p:spPr>
          <a:xfrm>
            <a:off x="6355080" y="1294765"/>
            <a:ext cx="1143000" cy="4679315"/>
          </a:xfrm>
          <a:prstGeom prst="rect">
            <a:avLst/>
          </a:prstGeom>
        </p:spPr>
      </p:pic>
      <p:sp>
        <p:nvSpPr>
          <p:cNvPr id="14" name="Shape 10"/>
          <p:cNvSpPr/>
          <p:nvPr/>
        </p:nvSpPr>
        <p:spPr>
          <a:xfrm>
            <a:off x="7543800" y="1290955"/>
            <a:ext cx="3550920" cy="4678680"/>
          </a:xfrm>
          <a:prstGeom prst="rect">
            <a:avLst/>
          </a:prstGeom>
          <a:solidFill>
            <a:srgbClr val="000000">
              <a:alpha val="0"/>
            </a:srgbClr>
          </a:solidFill>
          <a:ln w="19050">
            <a:solidFill>
              <a:srgbClr val="3178A1"/>
            </a:solidFill>
            <a:prstDash val="solid"/>
          </a:ln>
        </p:spPr>
      </p:sp>
      <p:sp>
        <p:nvSpPr>
          <p:cNvPr id="15" name="Text 11"/>
          <p:cNvSpPr/>
          <p:nvPr/>
        </p:nvSpPr>
        <p:spPr>
          <a:xfrm>
            <a:off x="7543800" y="1290955"/>
            <a:ext cx="3550920" cy="467868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16" name="Text 12"/>
          <p:cNvSpPr/>
          <p:nvPr/>
        </p:nvSpPr>
        <p:spPr>
          <a:xfrm>
            <a:off x="7681595" y="2098040"/>
            <a:ext cx="3253740" cy="3048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marL="0" indent="0" algn="just">
              <a:lnSpc>
                <a:spcPct val="100000"/>
              </a:lnSpc>
              <a:buNone/>
            </a:pPr>
            <a:r>
              <a:rPr lang="en-US" sz="2000" b="1" dirty="0">
                <a:solidFill>
                  <a:srgbClr val="295C74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安全运维</a:t>
            </a:r>
            <a:endParaRPr lang="en-US" sz="1600" dirty="0"/>
          </a:p>
        </p:txBody>
      </p:sp>
      <p:sp>
        <p:nvSpPr>
          <p:cNvPr id="17" name="Text 13"/>
          <p:cNvSpPr/>
          <p:nvPr/>
        </p:nvSpPr>
        <p:spPr>
          <a:xfrm>
            <a:off x="7681595" y="2873375"/>
            <a:ext cx="3258185" cy="634008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marL="0" indent="0" algn="just">
              <a:lnSpc>
                <a:spcPct val="130000"/>
              </a:lnSpc>
              <a:buNone/>
            </a:pPr>
            <a:r>
              <a:rPr lang="en-US" sz="1600" dirty="0">
                <a:solidFill>
                  <a:srgbClr val="2B2F3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安全运维能力是运维人才必备的能力，确保系统的安全性和稳定性。</a:t>
            </a:r>
            <a:endParaRPr lang="en-US" sz="1600" dirty="0"/>
          </a:p>
        </p:txBody>
      </p:sp>
      <p:sp>
        <p:nvSpPr>
          <p:cNvPr id="18" name="Shape 14"/>
          <p:cNvSpPr/>
          <p:nvPr/>
        </p:nvSpPr>
        <p:spPr>
          <a:xfrm>
            <a:off x="7681595" y="2877185"/>
            <a:ext cx="3367405" cy="13970"/>
          </a:xfrm>
          <a:prstGeom prst="line">
            <a:avLst/>
          </a:prstGeom>
          <a:noFill/>
          <a:ln w="19050">
            <a:solidFill>
              <a:srgbClr val="3178A1"/>
            </a:solidFill>
            <a:prstDash val="solid"/>
            <a:headEnd type="none"/>
            <a:tailEnd type="none"/>
          </a:ln>
        </p:spPr>
      </p:sp>
      <p:sp>
        <p:nvSpPr>
          <p:cNvPr id="19" name="Text 15"/>
          <p:cNvSpPr/>
          <p:nvPr/>
        </p:nvSpPr>
        <p:spPr>
          <a:xfrm>
            <a:off x="7681595" y="1450340"/>
            <a:ext cx="3253740" cy="55245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marL="0" indent="0" algn="just">
              <a:lnSpc>
                <a:spcPct val="100000"/>
              </a:lnSpc>
              <a:buNone/>
            </a:pPr>
            <a:r>
              <a:rPr lang="en-US" sz="3600" b="1" dirty="0">
                <a:solidFill>
                  <a:srgbClr val="295C74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02</a:t>
            </a:r>
            <a:endParaRPr lang="en-US" sz="1600" dirty="0"/>
          </a:p>
        </p:txBody>
      </p:sp>
      <p:sp>
        <p:nvSpPr>
          <p:cNvPr id="20" name="Text 16"/>
          <p:cNvSpPr/>
          <p:nvPr/>
        </p:nvSpPr>
        <p:spPr>
          <a:xfrm>
            <a:off x="638810" y="315595"/>
            <a:ext cx="10782935" cy="4318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marL="0" indent="0" algn="just">
              <a:lnSpc>
                <a:spcPct val="100000"/>
              </a:lnSpc>
              <a:buNone/>
            </a:pPr>
            <a:r>
              <a:rPr lang="en-US" sz="2800" b="1" dirty="0">
                <a:solidFill>
                  <a:srgbClr val="295C74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2025能力金字塔</a:t>
            </a:r>
            <a:endParaRPr lang="en-US" sz="1600" dirty="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5899785"/>
            <a:ext cx="12190095" cy="958215"/>
          </a:xfrm>
          <a:prstGeom prst="rect">
            <a:avLst/>
          </a:prstGeom>
          <a:solidFill>
            <a:srgbClr val="6DAECC"/>
          </a:solidFill>
          <a:ln/>
        </p:spPr>
      </p:sp>
      <p:sp>
        <p:nvSpPr>
          <p:cNvPr id="3" name="Text 1"/>
          <p:cNvSpPr/>
          <p:nvPr/>
        </p:nvSpPr>
        <p:spPr>
          <a:xfrm>
            <a:off x="0" y="5899785"/>
            <a:ext cx="12190095" cy="95821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4956175" y="2925445"/>
            <a:ext cx="6500495" cy="1539875"/>
          </a:xfrm>
          <a:prstGeom prst="roundRect">
            <a:avLst>
              <a:gd name="adj" fmla="val 11000"/>
            </a:avLst>
          </a:prstGeom>
          <a:solidFill>
            <a:srgbClr val="079F92"/>
          </a:solidFill>
          <a:ln w="19050">
            <a:solidFill>
              <a:srgbClr val="A0D1FA">
                <a:alpha val="43137"/>
              </a:srgbClr>
            </a:solidFill>
            <a:prstDash val="solid"/>
          </a:ln>
          <a:effectLst>
            <a:outerShdw blurRad="254000" dist="134704" dir="2700000" algn="bl" rotWithShape="0">
              <a:srgbClr val="1E69D5">
                <a:alpha val="10196"/>
              </a:srgbClr>
            </a:outerShdw>
          </a:effectLst>
        </p:spPr>
      </p:sp>
      <p:sp>
        <p:nvSpPr>
          <p:cNvPr id="5" name="Text 3"/>
          <p:cNvSpPr/>
          <p:nvPr/>
        </p:nvSpPr>
        <p:spPr>
          <a:xfrm>
            <a:off x="4956175" y="2925445"/>
            <a:ext cx="6500495" cy="153987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6" name="Shape 4"/>
          <p:cNvSpPr/>
          <p:nvPr/>
        </p:nvSpPr>
        <p:spPr>
          <a:xfrm>
            <a:off x="4956175" y="1461770"/>
            <a:ext cx="6500495" cy="1339215"/>
          </a:xfrm>
          <a:prstGeom prst="roundRect">
            <a:avLst>
              <a:gd name="adj" fmla="val 8155"/>
            </a:avLst>
          </a:prstGeom>
          <a:solidFill>
            <a:srgbClr val="FFFFFF"/>
          </a:solidFill>
          <a:ln w="19050">
            <a:solidFill>
              <a:srgbClr val="A0D1FA">
                <a:alpha val="43137"/>
              </a:srgbClr>
            </a:solidFill>
            <a:prstDash val="solid"/>
          </a:ln>
          <a:effectLst>
            <a:outerShdw blurRad="254000" dist="134704" dir="2700000" algn="bl" rotWithShape="0">
              <a:srgbClr val="1E69D5">
                <a:alpha val="10196"/>
              </a:srgbClr>
            </a:outerShdw>
          </a:effectLst>
        </p:spPr>
      </p:sp>
      <p:sp>
        <p:nvSpPr>
          <p:cNvPr id="7" name="Text 5"/>
          <p:cNvSpPr/>
          <p:nvPr/>
        </p:nvSpPr>
        <p:spPr>
          <a:xfrm>
            <a:off x="4956175" y="1461770"/>
            <a:ext cx="6500495" cy="133921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8" name="Shape 6"/>
          <p:cNvSpPr/>
          <p:nvPr/>
        </p:nvSpPr>
        <p:spPr>
          <a:xfrm>
            <a:off x="735965" y="1255395"/>
            <a:ext cx="10720070" cy="1545590"/>
          </a:xfrm>
          <a:prstGeom prst="roundRect">
            <a:avLst>
              <a:gd name="adj" fmla="val 8155"/>
            </a:avLst>
          </a:prstGeom>
          <a:solidFill>
            <a:srgbClr val="FFFFFF"/>
          </a:solidFill>
          <a:ln w="19050">
            <a:solidFill>
              <a:srgbClr val="E1EFF5">
                <a:alpha val="67059"/>
              </a:srgbClr>
            </a:solidFill>
            <a:prstDash val="solid"/>
          </a:ln>
          <a:effectLst>
            <a:outerShdw blurRad="254000" dist="134704" dir="2700000" algn="bl" rotWithShape="0">
              <a:srgbClr val="3178A1">
                <a:alpha val="10196"/>
              </a:srgbClr>
            </a:outerShdw>
          </a:effectLst>
        </p:spPr>
      </p:sp>
      <p:sp>
        <p:nvSpPr>
          <p:cNvPr id="9" name="Text 7"/>
          <p:cNvSpPr/>
          <p:nvPr/>
        </p:nvSpPr>
        <p:spPr>
          <a:xfrm>
            <a:off x="735965" y="1255395"/>
            <a:ext cx="10720070" cy="154559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10" name="Shape 8"/>
          <p:cNvSpPr/>
          <p:nvPr/>
        </p:nvSpPr>
        <p:spPr>
          <a:xfrm>
            <a:off x="735965" y="2931160"/>
            <a:ext cx="10720705" cy="1545590"/>
          </a:xfrm>
          <a:prstGeom prst="roundRect">
            <a:avLst>
              <a:gd name="adj" fmla="val 11000"/>
            </a:avLst>
          </a:prstGeom>
          <a:solidFill>
            <a:srgbClr val="6DAECC"/>
          </a:solidFill>
          <a:ln w="19050">
            <a:solidFill>
              <a:srgbClr val="E1EFF5">
                <a:alpha val="43137"/>
              </a:srgbClr>
            </a:solidFill>
            <a:prstDash val="solid"/>
          </a:ln>
          <a:effectLst>
            <a:outerShdw blurRad="254000" dist="134704" dir="2700000" algn="bl" rotWithShape="0">
              <a:srgbClr val="3178A1">
                <a:alpha val="10196"/>
              </a:srgbClr>
            </a:outerShdw>
          </a:effectLst>
        </p:spPr>
      </p:sp>
      <p:sp>
        <p:nvSpPr>
          <p:cNvPr id="11" name="Text 9"/>
          <p:cNvSpPr/>
          <p:nvPr/>
        </p:nvSpPr>
        <p:spPr>
          <a:xfrm>
            <a:off x="735965" y="2931160"/>
            <a:ext cx="10720705" cy="154559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12" name="Shape 10"/>
          <p:cNvSpPr/>
          <p:nvPr/>
        </p:nvSpPr>
        <p:spPr>
          <a:xfrm>
            <a:off x="736600" y="4594860"/>
            <a:ext cx="10720070" cy="1590675"/>
          </a:xfrm>
          <a:prstGeom prst="roundRect">
            <a:avLst>
              <a:gd name="adj" fmla="val 10289"/>
            </a:avLst>
          </a:prstGeom>
          <a:solidFill>
            <a:srgbClr val="FFFFFF"/>
          </a:solidFill>
          <a:ln w="19050">
            <a:solidFill>
              <a:srgbClr val="E1EFF5">
                <a:alpha val="67059"/>
              </a:srgbClr>
            </a:solidFill>
            <a:prstDash val="solid"/>
          </a:ln>
          <a:effectLst>
            <a:outerShdw blurRad="254000" dist="134704" dir="2700000" algn="bl" rotWithShape="0">
              <a:srgbClr val="3178A1">
                <a:alpha val="10196"/>
              </a:srgbClr>
            </a:outerShdw>
          </a:effectLst>
        </p:spPr>
      </p:sp>
      <p:sp>
        <p:nvSpPr>
          <p:cNvPr id="13" name="Text 11"/>
          <p:cNvSpPr/>
          <p:nvPr/>
        </p:nvSpPr>
        <p:spPr>
          <a:xfrm>
            <a:off x="736600" y="4594860"/>
            <a:ext cx="10720070" cy="159067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14" name="Text 12"/>
          <p:cNvSpPr/>
          <p:nvPr/>
        </p:nvSpPr>
        <p:spPr>
          <a:xfrm>
            <a:off x="929005" y="3617595"/>
            <a:ext cx="10249200" cy="290116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marL="0" indent="0" algn="just">
              <a:lnSpc>
                <a:spcPct val="130000"/>
              </a:lnSpc>
              <a:buNone/>
            </a:pPr>
            <a:r>
              <a:rPr lang="en-US" sz="14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AI实战包括TensorFlow和K8s Operator开发，提升运维人才的AI工程能力。</a:t>
            </a:r>
            <a:endParaRPr lang="en-US" sz="1600" dirty="0"/>
          </a:p>
        </p:txBody>
      </p:sp>
      <p:sp>
        <p:nvSpPr>
          <p:cNvPr id="15" name="Text 13"/>
          <p:cNvSpPr/>
          <p:nvPr/>
        </p:nvSpPr>
        <p:spPr>
          <a:xfrm>
            <a:off x="929005" y="1496695"/>
            <a:ext cx="10249200" cy="3048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marL="0" indent="0" algn="l">
              <a:lnSpc>
                <a:spcPct val="100000"/>
              </a:lnSpc>
              <a:buNone/>
            </a:pPr>
            <a:r>
              <a:rPr lang="en-US" sz="20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云原生认证</a:t>
            </a:r>
            <a:endParaRPr lang="en-US" sz="1600" dirty="0"/>
          </a:p>
        </p:txBody>
      </p:sp>
      <p:sp>
        <p:nvSpPr>
          <p:cNvPr id="16" name="Text 14"/>
          <p:cNvSpPr/>
          <p:nvPr/>
        </p:nvSpPr>
        <p:spPr>
          <a:xfrm>
            <a:off x="929005" y="1983740"/>
            <a:ext cx="10249200" cy="290116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marL="0" indent="0" algn="just">
              <a:lnSpc>
                <a:spcPct val="130000"/>
              </a:lnSpc>
              <a:buNone/>
            </a:pPr>
            <a:r>
              <a:rPr lang="en-US" sz="1400" dirty="0">
                <a:solidFill>
                  <a:srgbClr val="2B2F3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云原生认证如CKA、CKAD和CKS是运维人才的重要学习方向。</a:t>
            </a:r>
            <a:endParaRPr lang="en-US" sz="1600" dirty="0"/>
          </a:p>
        </p:txBody>
      </p:sp>
      <p:sp>
        <p:nvSpPr>
          <p:cNvPr id="17" name="Text 15"/>
          <p:cNvSpPr/>
          <p:nvPr/>
        </p:nvSpPr>
        <p:spPr>
          <a:xfrm>
            <a:off x="929005" y="3118485"/>
            <a:ext cx="10249200" cy="3048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marL="0" indent="0" algn="l">
              <a:lnSpc>
                <a:spcPct val="100000"/>
              </a:lnSpc>
              <a:buNone/>
            </a:pPr>
            <a:r>
              <a:rPr lang="en-US" sz="20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AI实战</a:t>
            </a:r>
            <a:endParaRPr lang="en-US" sz="1600" dirty="0"/>
          </a:p>
        </p:txBody>
      </p:sp>
      <p:sp>
        <p:nvSpPr>
          <p:cNvPr id="18" name="Text 16"/>
          <p:cNvSpPr/>
          <p:nvPr/>
        </p:nvSpPr>
        <p:spPr>
          <a:xfrm>
            <a:off x="929005" y="4831080"/>
            <a:ext cx="10249200" cy="3048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marL="0" indent="0" algn="l">
              <a:lnSpc>
                <a:spcPct val="100000"/>
              </a:lnSpc>
              <a:buNone/>
            </a:pPr>
            <a:r>
              <a:rPr lang="en-US" sz="20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全栈监控</a:t>
            </a:r>
            <a:endParaRPr lang="en-US" sz="1600" dirty="0"/>
          </a:p>
        </p:txBody>
      </p:sp>
      <p:sp>
        <p:nvSpPr>
          <p:cNvPr id="19" name="Text 17"/>
          <p:cNvSpPr/>
          <p:nvPr/>
        </p:nvSpPr>
        <p:spPr>
          <a:xfrm>
            <a:off x="929005" y="5386705"/>
            <a:ext cx="10249200" cy="290116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marL="0" indent="0" algn="just">
              <a:lnSpc>
                <a:spcPct val="130000"/>
              </a:lnSpc>
              <a:buNone/>
            </a:pPr>
            <a:r>
              <a:rPr lang="en-US" sz="1400" dirty="0">
                <a:solidFill>
                  <a:srgbClr val="2B2F3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全栈监控包括eBPF和OpenTelemetry，帮助运维人才掌握系统的全面监控。</a:t>
            </a:r>
            <a:endParaRPr lang="en-US" sz="1600" dirty="0"/>
          </a:p>
        </p:txBody>
      </p:sp>
      <p:sp>
        <p:nvSpPr>
          <p:cNvPr id="20" name="Text 18"/>
          <p:cNvSpPr/>
          <p:nvPr/>
        </p:nvSpPr>
        <p:spPr>
          <a:xfrm>
            <a:off x="638810" y="469900"/>
            <a:ext cx="10782935" cy="4318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marL="0" indent="0" algn="just">
              <a:lnSpc>
                <a:spcPct val="100000"/>
              </a:lnSpc>
              <a:buNone/>
            </a:pPr>
            <a:r>
              <a:rPr lang="en-US" sz="2800" b="1" dirty="0">
                <a:solidFill>
                  <a:srgbClr val="295C74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学习路线图</a:t>
            </a:r>
            <a:endParaRPr lang="en-US" sz="1600" dirty="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638810" y="6362065"/>
            <a:ext cx="215900" cy="215900"/>
          </a:xfrm>
          <a:prstGeom prst="roundRect">
            <a:avLst>
              <a:gd name="adj" fmla="val 50000"/>
            </a:avLst>
          </a:prstGeom>
          <a:solidFill>
            <a:srgbClr val="6DAECC"/>
          </a:solidFill>
          <a:ln/>
        </p:spPr>
      </p:sp>
      <p:sp>
        <p:nvSpPr>
          <p:cNvPr id="3" name="Text 1"/>
          <p:cNvSpPr/>
          <p:nvPr/>
        </p:nvSpPr>
        <p:spPr>
          <a:xfrm>
            <a:off x="638810" y="6362065"/>
            <a:ext cx="215900" cy="2159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765810" y="6362065"/>
            <a:ext cx="215900" cy="215900"/>
          </a:xfrm>
          <a:prstGeom prst="roundRect">
            <a:avLst>
              <a:gd name="adj" fmla="val 50000"/>
            </a:avLst>
          </a:prstGeom>
          <a:solidFill>
            <a:srgbClr val="000000">
              <a:alpha val="0"/>
            </a:srgbClr>
          </a:solidFill>
          <a:ln w="19050">
            <a:solidFill>
              <a:srgbClr val="6DAECC"/>
            </a:solidFill>
            <a:prstDash val="solid"/>
          </a:ln>
        </p:spPr>
      </p:sp>
      <p:sp>
        <p:nvSpPr>
          <p:cNvPr id="5" name="Text 3"/>
          <p:cNvSpPr/>
          <p:nvPr/>
        </p:nvSpPr>
        <p:spPr>
          <a:xfrm>
            <a:off x="765810" y="6362065"/>
            <a:ext cx="215900" cy="2159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pic>
        <p:nvPicPr>
          <p:cNvPr id="6" name="Image 0" descr="https://test-kimi-img.moonshot.cn/pub/slides/slides_tmpl/image/25-05-30-10:48:49-d0shp4c75iks832je3vg.png"/>
          <p:cNvPicPr>
            <a:picLocks noChangeAspect="1"/>
          </p:cNvPicPr>
          <p:nvPr/>
        </p:nvPicPr>
        <p:blipFill>
          <a:blip r:embed="rId3"/>
          <a:srcRect l="111" r="166"/>
          <a:stretch/>
        </p:blipFill>
        <p:spPr>
          <a:xfrm>
            <a:off x="1168400" y="1294765"/>
            <a:ext cx="1143000" cy="4679315"/>
          </a:xfrm>
          <a:prstGeom prst="rect">
            <a:avLst/>
          </a:prstGeom>
        </p:spPr>
      </p:pic>
      <p:sp>
        <p:nvSpPr>
          <p:cNvPr id="7" name="Shape 4"/>
          <p:cNvSpPr/>
          <p:nvPr/>
        </p:nvSpPr>
        <p:spPr>
          <a:xfrm>
            <a:off x="2357120" y="1290955"/>
            <a:ext cx="3550920" cy="4678680"/>
          </a:xfrm>
          <a:prstGeom prst="rect">
            <a:avLst/>
          </a:prstGeom>
          <a:solidFill>
            <a:srgbClr val="000000">
              <a:alpha val="0"/>
            </a:srgbClr>
          </a:solidFill>
          <a:ln w="19050">
            <a:solidFill>
              <a:srgbClr val="3178A1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2357120" y="1290955"/>
            <a:ext cx="3550920" cy="467868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9" name="Text 6"/>
          <p:cNvSpPr/>
          <p:nvPr/>
        </p:nvSpPr>
        <p:spPr>
          <a:xfrm>
            <a:off x="2494915" y="2098040"/>
            <a:ext cx="3253740" cy="3048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marL="0" indent="0" algn="just">
              <a:lnSpc>
                <a:spcPct val="100000"/>
              </a:lnSpc>
              <a:buNone/>
            </a:pPr>
            <a:r>
              <a:rPr lang="en-US" sz="2000" b="1" dirty="0">
                <a:solidFill>
                  <a:srgbClr val="295C74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安全融合</a:t>
            </a:r>
            <a:endParaRPr lang="en-US" sz="1600" dirty="0"/>
          </a:p>
        </p:txBody>
      </p:sp>
      <p:sp>
        <p:nvSpPr>
          <p:cNvPr id="10" name="Text 7"/>
          <p:cNvSpPr/>
          <p:nvPr/>
        </p:nvSpPr>
        <p:spPr>
          <a:xfrm>
            <a:off x="2494915" y="2873375"/>
            <a:ext cx="3258185" cy="950913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marL="0" indent="0" algn="just">
              <a:lnSpc>
                <a:spcPct val="130000"/>
              </a:lnSpc>
              <a:buNone/>
            </a:pPr>
            <a:r>
              <a:rPr lang="en-US" sz="1600" dirty="0">
                <a:solidFill>
                  <a:srgbClr val="2B2F3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安全融合包括DevSecOps工具链，提升运维人才的安全运维能力。</a:t>
            </a:r>
            <a:endParaRPr lang="en-US" sz="1600" dirty="0"/>
          </a:p>
        </p:txBody>
      </p:sp>
      <p:sp>
        <p:nvSpPr>
          <p:cNvPr id="11" name="Shape 8"/>
          <p:cNvSpPr/>
          <p:nvPr/>
        </p:nvSpPr>
        <p:spPr>
          <a:xfrm>
            <a:off x="2494915" y="2877185"/>
            <a:ext cx="3367405" cy="13970"/>
          </a:xfrm>
          <a:prstGeom prst="line">
            <a:avLst/>
          </a:prstGeom>
          <a:noFill/>
          <a:ln w="19050">
            <a:solidFill>
              <a:srgbClr val="3178A1"/>
            </a:solidFill>
            <a:prstDash val="solid"/>
            <a:headEnd type="none"/>
            <a:tailEnd type="none"/>
          </a:ln>
        </p:spPr>
      </p:sp>
      <p:sp>
        <p:nvSpPr>
          <p:cNvPr id="12" name="Text 9"/>
          <p:cNvSpPr/>
          <p:nvPr/>
        </p:nvSpPr>
        <p:spPr>
          <a:xfrm>
            <a:off x="2494915" y="1450340"/>
            <a:ext cx="3253740" cy="55245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marL="0" indent="0" algn="just">
              <a:lnSpc>
                <a:spcPct val="100000"/>
              </a:lnSpc>
              <a:buNone/>
            </a:pPr>
            <a:r>
              <a:rPr lang="en-US" sz="3600" b="1" dirty="0">
                <a:solidFill>
                  <a:srgbClr val="295C74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01</a:t>
            </a:r>
            <a:endParaRPr lang="en-US" sz="1600" dirty="0"/>
          </a:p>
        </p:txBody>
      </p:sp>
      <p:pic>
        <p:nvPicPr>
          <p:cNvPr id="13" name="Image 1" descr="https://test-kimi-img.moonshot.cn/pub/slides/slides_tmpl/image/25-05-30-10:48:51-d0shp4s75iks832je40g.png"/>
          <p:cNvPicPr>
            <a:picLocks noChangeAspect="1"/>
          </p:cNvPicPr>
          <p:nvPr/>
        </p:nvPicPr>
        <p:blipFill>
          <a:blip r:embed="rId4"/>
          <a:srcRect l="111" r="166"/>
          <a:stretch/>
        </p:blipFill>
        <p:spPr>
          <a:xfrm>
            <a:off x="6355080" y="1294765"/>
            <a:ext cx="1143000" cy="4679315"/>
          </a:xfrm>
          <a:prstGeom prst="rect">
            <a:avLst/>
          </a:prstGeom>
        </p:spPr>
      </p:pic>
      <p:sp>
        <p:nvSpPr>
          <p:cNvPr id="14" name="Shape 10"/>
          <p:cNvSpPr/>
          <p:nvPr/>
        </p:nvSpPr>
        <p:spPr>
          <a:xfrm>
            <a:off x="7543800" y="1290955"/>
            <a:ext cx="3550920" cy="4678680"/>
          </a:xfrm>
          <a:prstGeom prst="rect">
            <a:avLst/>
          </a:prstGeom>
          <a:solidFill>
            <a:srgbClr val="000000">
              <a:alpha val="0"/>
            </a:srgbClr>
          </a:solidFill>
          <a:ln w="19050">
            <a:solidFill>
              <a:srgbClr val="3178A1"/>
            </a:solidFill>
            <a:prstDash val="solid"/>
          </a:ln>
        </p:spPr>
      </p:sp>
      <p:sp>
        <p:nvSpPr>
          <p:cNvPr id="15" name="Text 11"/>
          <p:cNvSpPr/>
          <p:nvPr/>
        </p:nvSpPr>
        <p:spPr>
          <a:xfrm>
            <a:off x="7543800" y="1290955"/>
            <a:ext cx="3550920" cy="467868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16" name="Text 12"/>
          <p:cNvSpPr/>
          <p:nvPr/>
        </p:nvSpPr>
        <p:spPr>
          <a:xfrm>
            <a:off x="7681595" y="2098040"/>
            <a:ext cx="3253740" cy="3048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marL="0" indent="0" algn="just">
              <a:lnSpc>
                <a:spcPct val="100000"/>
              </a:lnSpc>
              <a:buNone/>
            </a:pPr>
            <a:r>
              <a:rPr lang="en-US" sz="2000" b="1" dirty="0">
                <a:solidFill>
                  <a:srgbClr val="295C74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业务视角</a:t>
            </a:r>
            <a:endParaRPr lang="en-US" sz="1600" dirty="0"/>
          </a:p>
        </p:txBody>
      </p:sp>
      <p:sp>
        <p:nvSpPr>
          <p:cNvPr id="17" name="Text 13"/>
          <p:cNvSpPr/>
          <p:nvPr/>
        </p:nvSpPr>
        <p:spPr>
          <a:xfrm>
            <a:off x="7681595" y="2873375"/>
            <a:ext cx="3258185" cy="950913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marL="0" indent="0" algn="just">
              <a:lnSpc>
                <a:spcPct val="130000"/>
              </a:lnSpc>
              <a:buNone/>
            </a:pPr>
            <a:r>
              <a:rPr lang="en-US" sz="1600" dirty="0">
                <a:solidFill>
                  <a:srgbClr val="2B2F3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业务视角包括FinOps成本优化认证，帮助运维人才更好地支持业务发展。</a:t>
            </a:r>
            <a:endParaRPr lang="en-US" sz="1600" dirty="0"/>
          </a:p>
        </p:txBody>
      </p:sp>
      <p:sp>
        <p:nvSpPr>
          <p:cNvPr id="18" name="Shape 14"/>
          <p:cNvSpPr/>
          <p:nvPr/>
        </p:nvSpPr>
        <p:spPr>
          <a:xfrm>
            <a:off x="7681595" y="2877185"/>
            <a:ext cx="3367405" cy="13970"/>
          </a:xfrm>
          <a:prstGeom prst="line">
            <a:avLst/>
          </a:prstGeom>
          <a:noFill/>
          <a:ln w="19050">
            <a:solidFill>
              <a:srgbClr val="3178A1"/>
            </a:solidFill>
            <a:prstDash val="solid"/>
            <a:headEnd type="none"/>
            <a:tailEnd type="none"/>
          </a:ln>
        </p:spPr>
      </p:sp>
      <p:sp>
        <p:nvSpPr>
          <p:cNvPr id="19" name="Text 15"/>
          <p:cNvSpPr/>
          <p:nvPr/>
        </p:nvSpPr>
        <p:spPr>
          <a:xfrm>
            <a:off x="7681595" y="1450340"/>
            <a:ext cx="3253740" cy="55245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marL="0" indent="0" algn="just">
              <a:lnSpc>
                <a:spcPct val="100000"/>
              </a:lnSpc>
              <a:buNone/>
            </a:pPr>
            <a:r>
              <a:rPr lang="en-US" sz="3600" b="1" dirty="0">
                <a:solidFill>
                  <a:srgbClr val="295C74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02</a:t>
            </a:r>
            <a:endParaRPr lang="en-US" sz="1600" dirty="0"/>
          </a:p>
        </p:txBody>
      </p:sp>
      <p:sp>
        <p:nvSpPr>
          <p:cNvPr id="20" name="Text 16"/>
          <p:cNvSpPr/>
          <p:nvPr/>
        </p:nvSpPr>
        <p:spPr>
          <a:xfrm>
            <a:off x="638810" y="315595"/>
            <a:ext cx="10782935" cy="4318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marL="0" indent="0" algn="just">
              <a:lnSpc>
                <a:spcPct val="100000"/>
              </a:lnSpc>
              <a:buNone/>
            </a:pPr>
            <a:r>
              <a:rPr lang="en-US" sz="2800" b="1" dirty="0">
                <a:solidFill>
                  <a:srgbClr val="295C74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学习路线图</a:t>
            </a:r>
            <a:endParaRPr lang="en-US" sz="1600" dirty="0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test-kimi-img.moonshot.cn/pub/slides/slides_tmpl/image/25-05-30-10:48:20-d0shot475iks832je3p0.png"/>
          <p:cNvPicPr>
            <a:picLocks noChangeAspect="1"/>
          </p:cNvPicPr>
          <p:nvPr/>
        </p:nvPicPr>
        <p:blipFill>
          <a:blip r:embed="rId3"/>
          <a:srcRect t="55" b="55"/>
          <a:stretch/>
        </p:blipFill>
        <p:spPr>
          <a:xfrm>
            <a:off x="0" y="0"/>
            <a:ext cx="12192000" cy="45974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37235" y="5007610"/>
            <a:ext cx="4088765" cy="12319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marL="0" indent="0" algn="l">
              <a:lnSpc>
                <a:spcPct val="100000"/>
              </a:lnSpc>
              <a:buNone/>
            </a:pPr>
            <a:r>
              <a:rPr lang="en-US" sz="80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06</a:t>
            </a:r>
            <a:endParaRPr lang="en-US" sz="1600" dirty="0"/>
          </a:p>
        </p:txBody>
      </p:sp>
      <p:sp>
        <p:nvSpPr>
          <p:cNvPr id="4" name="Text 1"/>
          <p:cNvSpPr/>
          <p:nvPr/>
        </p:nvSpPr>
        <p:spPr>
          <a:xfrm>
            <a:off x="2743835" y="4946015"/>
            <a:ext cx="4779645" cy="142875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marL="0" indent="0" algn="just">
              <a:lnSpc>
                <a:spcPct val="100000"/>
              </a:lnSpc>
              <a:buNone/>
            </a:pPr>
            <a:r>
              <a:rPr lang="en-US" sz="44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结语：运维的价值跃迁</a:t>
            </a:r>
            <a:endParaRPr lang="en-US" sz="1600" dirty="0"/>
          </a:p>
        </p:txBody>
      </p:sp>
      <p:sp>
        <p:nvSpPr>
          <p:cNvPr id="5" name="Shape 2"/>
          <p:cNvSpPr/>
          <p:nvPr/>
        </p:nvSpPr>
        <p:spPr>
          <a:xfrm>
            <a:off x="2471420" y="5046345"/>
            <a:ext cx="75565" cy="1244600"/>
          </a:xfrm>
          <a:prstGeom prst="roundRect">
            <a:avLst>
              <a:gd name="adj" fmla="val 50000"/>
            </a:avLst>
          </a:prstGeom>
          <a:solidFill>
            <a:srgbClr val="000000"/>
          </a:solidFill>
          <a:ln/>
        </p:spPr>
      </p:sp>
      <p:sp>
        <p:nvSpPr>
          <p:cNvPr id="6" name="Text 3"/>
          <p:cNvSpPr/>
          <p:nvPr/>
        </p:nvSpPr>
        <p:spPr>
          <a:xfrm>
            <a:off x="2471420" y="5046345"/>
            <a:ext cx="75565" cy="12446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7" name="Text 4"/>
          <p:cNvSpPr/>
          <p:nvPr/>
        </p:nvSpPr>
        <p:spPr>
          <a:xfrm>
            <a:off x="8585200" y="5926455"/>
            <a:ext cx="3276600" cy="4318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marL="0" indent="0" algn="r">
              <a:lnSpc>
                <a:spcPct val="100000"/>
              </a:lnSpc>
              <a:buNone/>
            </a:pPr>
            <a:r>
              <a:rPr lang="en-US" sz="2800" dirty="0">
                <a:solidFill>
                  <a:srgbClr val="6DAECC">
                    <a:alpha val="2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THE FIRST PART</a:t>
            </a:r>
            <a:endParaRPr lang="en-US" sz="1600" dirty="0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638810" y="6362065"/>
            <a:ext cx="215900" cy="215900"/>
          </a:xfrm>
          <a:prstGeom prst="roundRect">
            <a:avLst>
              <a:gd name="adj" fmla="val 50000"/>
            </a:avLst>
          </a:prstGeom>
          <a:solidFill>
            <a:srgbClr val="6DAECC"/>
          </a:solidFill>
          <a:ln/>
        </p:spPr>
      </p:sp>
      <p:sp>
        <p:nvSpPr>
          <p:cNvPr id="3" name="Text 1"/>
          <p:cNvSpPr/>
          <p:nvPr/>
        </p:nvSpPr>
        <p:spPr>
          <a:xfrm>
            <a:off x="638810" y="6362065"/>
            <a:ext cx="215900" cy="2159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765810" y="6362065"/>
            <a:ext cx="215900" cy="215900"/>
          </a:xfrm>
          <a:prstGeom prst="roundRect">
            <a:avLst>
              <a:gd name="adj" fmla="val 50000"/>
            </a:avLst>
          </a:prstGeom>
          <a:solidFill>
            <a:srgbClr val="000000">
              <a:alpha val="0"/>
            </a:srgbClr>
          </a:solidFill>
          <a:ln w="19050">
            <a:solidFill>
              <a:srgbClr val="6DAECC"/>
            </a:solidFill>
            <a:prstDash val="solid"/>
          </a:ln>
        </p:spPr>
      </p:sp>
      <p:sp>
        <p:nvSpPr>
          <p:cNvPr id="5" name="Text 3"/>
          <p:cNvSpPr/>
          <p:nvPr/>
        </p:nvSpPr>
        <p:spPr>
          <a:xfrm>
            <a:off x="765810" y="6362065"/>
            <a:ext cx="215900" cy="2159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6" name="Text 4"/>
          <p:cNvSpPr/>
          <p:nvPr/>
        </p:nvSpPr>
        <p:spPr>
          <a:xfrm>
            <a:off x="1308100" y="2621280"/>
            <a:ext cx="4322445" cy="1069777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marL="0" indent="0" algn="just">
              <a:lnSpc>
                <a:spcPct val="130000"/>
              </a:lnSpc>
              <a:buNone/>
            </a:pPr>
            <a:r>
              <a:rPr lang="en-US" sz="1800" dirty="0">
                <a:solidFill>
                  <a:srgbClr val="2B2F3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运维的价值从系统守护者到稳定性工程师，再到业务创新伙伴，通过技术确定性保障业务创新空间。</a:t>
            </a:r>
            <a:endParaRPr lang="en-US" sz="1600" dirty="0"/>
          </a:p>
        </p:txBody>
      </p:sp>
      <p:pic>
        <p:nvPicPr>
          <p:cNvPr id="7" name="Image 0" descr="https://test-kimi-img.moonshot.cn/pub/slides/slides_tmpl/image/25-05-30-10:48:27-d0shous75iks832je3qg.png"/>
          <p:cNvPicPr>
            <a:picLocks noChangeAspect="1"/>
          </p:cNvPicPr>
          <p:nvPr/>
        </p:nvPicPr>
        <p:blipFill>
          <a:blip r:embed="rId3"/>
          <a:srcRect l="7" r="7"/>
          <a:stretch/>
        </p:blipFill>
        <p:spPr>
          <a:xfrm>
            <a:off x="6257925" y="1489075"/>
            <a:ext cx="4808855" cy="4251960"/>
          </a:xfrm>
          <a:prstGeom prst="rect">
            <a:avLst/>
          </a:prstGeom>
        </p:spPr>
      </p:pic>
      <p:sp>
        <p:nvSpPr>
          <p:cNvPr id="8" name="Shape 5"/>
          <p:cNvSpPr/>
          <p:nvPr/>
        </p:nvSpPr>
        <p:spPr>
          <a:xfrm>
            <a:off x="1206312" y="1489075"/>
            <a:ext cx="4816663" cy="701040"/>
          </a:xfrm>
          <a:prstGeom prst="roundRect">
            <a:avLst>
              <a:gd name="adj" fmla="val 0"/>
            </a:avLst>
          </a:prstGeom>
          <a:solidFill>
            <a:srgbClr val="3178A1"/>
          </a:solidFill>
          <a:ln/>
        </p:spPr>
      </p:sp>
      <p:sp>
        <p:nvSpPr>
          <p:cNvPr id="9" name="Text 6"/>
          <p:cNvSpPr/>
          <p:nvPr/>
        </p:nvSpPr>
        <p:spPr>
          <a:xfrm>
            <a:off x="1206312" y="1489075"/>
            <a:ext cx="4816663" cy="70104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10" name="Text 7"/>
          <p:cNvSpPr/>
          <p:nvPr/>
        </p:nvSpPr>
        <p:spPr>
          <a:xfrm>
            <a:off x="1162050" y="1602105"/>
            <a:ext cx="4614150" cy="37465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marL="0" indent="0" algn="ctr">
              <a:lnSpc>
                <a:spcPct val="100000"/>
              </a:lnSpc>
              <a:buNone/>
            </a:pPr>
            <a:r>
              <a:rPr lang="en-US" sz="24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价值跃迁</a:t>
            </a:r>
            <a:endParaRPr lang="en-US" sz="1600" dirty="0"/>
          </a:p>
        </p:txBody>
      </p:sp>
      <p:sp>
        <p:nvSpPr>
          <p:cNvPr id="11" name="Shape 8"/>
          <p:cNvSpPr/>
          <p:nvPr/>
        </p:nvSpPr>
        <p:spPr>
          <a:xfrm>
            <a:off x="1206500" y="2449195"/>
            <a:ext cx="4816475" cy="3291840"/>
          </a:xfrm>
          <a:prstGeom prst="roundRect">
            <a:avLst>
              <a:gd name="adj" fmla="val 0"/>
            </a:avLst>
          </a:prstGeom>
          <a:solidFill>
            <a:srgbClr val="000000">
              <a:alpha val="0"/>
            </a:srgbClr>
          </a:solidFill>
          <a:ln w="19050">
            <a:solidFill>
              <a:srgbClr val="3178A1"/>
            </a:solidFill>
            <a:prstDash val="solid"/>
          </a:ln>
        </p:spPr>
      </p:sp>
      <p:sp>
        <p:nvSpPr>
          <p:cNvPr id="12" name="Text 9"/>
          <p:cNvSpPr/>
          <p:nvPr/>
        </p:nvSpPr>
        <p:spPr>
          <a:xfrm>
            <a:off x="1206500" y="2449195"/>
            <a:ext cx="4816475" cy="329184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13" name="Text 10"/>
          <p:cNvSpPr/>
          <p:nvPr/>
        </p:nvSpPr>
        <p:spPr>
          <a:xfrm>
            <a:off x="608330" y="469900"/>
            <a:ext cx="10782935" cy="4318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marL="0" indent="0" algn="just">
              <a:lnSpc>
                <a:spcPct val="100000"/>
              </a:lnSpc>
              <a:buNone/>
            </a:pPr>
            <a:r>
              <a:rPr lang="en-US" sz="2800" b="1" dirty="0">
                <a:solidFill>
                  <a:srgbClr val="295C74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新定位</a:t>
            </a:r>
            <a:endParaRPr lang="en-US" sz="16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980305" y="458470"/>
            <a:ext cx="3513455" cy="12954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marL="0" indent="0" algn="l">
              <a:lnSpc>
                <a:spcPct val="100000"/>
              </a:lnSpc>
              <a:buNone/>
            </a:pPr>
            <a:r>
              <a:rPr lang="en-US" sz="48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目录 </a:t>
            </a:r>
            <a:endParaRPr lang="en-US" sz="1600" dirty="0"/>
          </a:p>
          <a:p>
            <a:pPr marL="0" indent="0" algn="l">
              <a:lnSpc>
                <a:spcPct val="100000"/>
              </a:lnSpc>
              <a:buNone/>
            </a:pPr>
            <a:r>
              <a:rPr lang="en-US" sz="3600" b="1" dirty="0">
                <a:solidFill>
                  <a:srgbClr val="000000">
                    <a:alpha val="27843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CONTENTS</a:t>
            </a:r>
            <a:r>
              <a:rPr lang="en-US" sz="36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</a:t>
            </a:r>
            <a:endParaRPr lang="en-US" sz="1600" dirty="0"/>
          </a:p>
        </p:txBody>
      </p:sp>
      <p:pic>
        <p:nvPicPr>
          <p:cNvPr id="3" name="Image 0" descr="https://test-kimi-img.moonshot.cn/pub/slides/slides_tmpl/image/25-05-30-10:48:04-d0shop475iks832je3ng.png"/>
          <p:cNvPicPr>
            <a:picLocks noChangeAspect="1"/>
          </p:cNvPicPr>
          <p:nvPr/>
        </p:nvPicPr>
        <p:blipFill>
          <a:blip r:embed="rId3"/>
          <a:srcRect l="7" r="7"/>
          <a:stretch/>
        </p:blipFill>
        <p:spPr>
          <a:xfrm>
            <a:off x="0" y="-36195"/>
            <a:ext cx="4540885" cy="6894195"/>
          </a:xfrm>
          <a:prstGeom prst="rect">
            <a:avLst/>
          </a:prstGeom>
        </p:spPr>
      </p:pic>
      <p:sp>
        <p:nvSpPr>
          <p:cNvPr id="4" name="Shape 1"/>
          <p:cNvSpPr/>
          <p:nvPr/>
        </p:nvSpPr>
        <p:spPr>
          <a:xfrm rot="5400000">
            <a:off x="5236845" y="2011914"/>
            <a:ext cx="293611" cy="293736"/>
          </a:xfrm>
          <a:prstGeom prst="triangle">
            <a:avLst/>
          </a:prstGeom>
          <a:solidFill>
            <a:srgbClr val="3178A1"/>
          </a:solidFill>
          <a:ln/>
        </p:spPr>
      </p:sp>
      <p:sp>
        <p:nvSpPr>
          <p:cNvPr id="5" name="Text 2"/>
          <p:cNvSpPr/>
          <p:nvPr/>
        </p:nvSpPr>
        <p:spPr>
          <a:xfrm rot="5400000">
            <a:off x="5236845" y="2011914"/>
            <a:ext cx="293611" cy="293736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6" name="Shape 3"/>
          <p:cNvSpPr/>
          <p:nvPr/>
        </p:nvSpPr>
        <p:spPr>
          <a:xfrm rot="5400000">
            <a:off x="5349772" y="2124889"/>
            <a:ext cx="293611" cy="293736"/>
          </a:xfrm>
          <a:prstGeom prst="triangle">
            <a:avLst/>
          </a:prstGeom>
          <a:solidFill>
            <a:srgbClr val="6DAECC"/>
          </a:solidFill>
          <a:ln/>
        </p:spPr>
      </p:sp>
      <p:sp>
        <p:nvSpPr>
          <p:cNvPr id="7" name="Text 4"/>
          <p:cNvSpPr/>
          <p:nvPr/>
        </p:nvSpPr>
        <p:spPr>
          <a:xfrm rot="5400000">
            <a:off x="5349772" y="2124889"/>
            <a:ext cx="293611" cy="293736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8" name="Text 5"/>
          <p:cNvSpPr/>
          <p:nvPr/>
        </p:nvSpPr>
        <p:spPr>
          <a:xfrm>
            <a:off x="5723562" y="1983105"/>
            <a:ext cx="686598" cy="37465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marL="0" indent="0" algn="ctr">
              <a:lnSpc>
                <a:spcPct val="100000"/>
              </a:lnSpc>
              <a:buNone/>
            </a:pPr>
            <a:r>
              <a:rPr lang="en-US" sz="24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01</a:t>
            </a:r>
            <a:endParaRPr lang="en-US" sz="1600" dirty="0"/>
          </a:p>
        </p:txBody>
      </p:sp>
      <p:sp>
        <p:nvSpPr>
          <p:cNvPr id="9" name="Text 6"/>
          <p:cNvSpPr/>
          <p:nvPr/>
        </p:nvSpPr>
        <p:spPr>
          <a:xfrm>
            <a:off x="6367247" y="2010784"/>
            <a:ext cx="4469663" cy="3048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marL="0" indent="0" algn="just">
              <a:lnSpc>
                <a:spcPct val="100000"/>
              </a:lnSpc>
              <a:buNone/>
            </a:pPr>
            <a:r>
              <a:rPr lang="en-US" sz="20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运维演进四阶段</a:t>
            </a:r>
            <a:endParaRPr lang="en-US" sz="1600" dirty="0"/>
          </a:p>
        </p:txBody>
      </p:sp>
      <p:sp>
        <p:nvSpPr>
          <p:cNvPr id="10" name="Shape 7"/>
          <p:cNvSpPr/>
          <p:nvPr/>
        </p:nvSpPr>
        <p:spPr>
          <a:xfrm rot="5400000">
            <a:off x="5236845" y="2914844"/>
            <a:ext cx="293611" cy="293331"/>
          </a:xfrm>
          <a:prstGeom prst="triangle">
            <a:avLst/>
          </a:prstGeom>
          <a:solidFill>
            <a:srgbClr val="3178A1"/>
          </a:solidFill>
          <a:ln/>
        </p:spPr>
      </p:sp>
      <p:sp>
        <p:nvSpPr>
          <p:cNvPr id="11" name="Text 8"/>
          <p:cNvSpPr/>
          <p:nvPr/>
        </p:nvSpPr>
        <p:spPr>
          <a:xfrm rot="5400000">
            <a:off x="5236845" y="2914844"/>
            <a:ext cx="293611" cy="2933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12" name="Shape 9"/>
          <p:cNvSpPr/>
          <p:nvPr/>
        </p:nvSpPr>
        <p:spPr>
          <a:xfrm rot="5400000">
            <a:off x="5349772" y="3027664"/>
            <a:ext cx="293611" cy="293331"/>
          </a:xfrm>
          <a:prstGeom prst="triangle">
            <a:avLst/>
          </a:prstGeom>
          <a:solidFill>
            <a:srgbClr val="6DAECC"/>
          </a:solidFill>
          <a:ln/>
        </p:spPr>
      </p:sp>
      <p:sp>
        <p:nvSpPr>
          <p:cNvPr id="13" name="Text 10"/>
          <p:cNvSpPr/>
          <p:nvPr/>
        </p:nvSpPr>
        <p:spPr>
          <a:xfrm rot="5400000">
            <a:off x="5349772" y="3027664"/>
            <a:ext cx="293611" cy="2933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14" name="Text 11"/>
          <p:cNvSpPr/>
          <p:nvPr/>
        </p:nvSpPr>
        <p:spPr>
          <a:xfrm>
            <a:off x="5723562" y="2886075"/>
            <a:ext cx="686598" cy="37465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marL="0" indent="0" algn="ctr">
              <a:lnSpc>
                <a:spcPct val="100000"/>
              </a:lnSpc>
              <a:buNone/>
            </a:pPr>
            <a:r>
              <a:rPr lang="en-US" sz="24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02</a:t>
            </a:r>
            <a:endParaRPr lang="en-US" sz="1600" dirty="0"/>
          </a:p>
        </p:txBody>
      </p:sp>
      <p:sp>
        <p:nvSpPr>
          <p:cNvPr id="15" name="Text 12"/>
          <p:cNvSpPr/>
          <p:nvPr/>
        </p:nvSpPr>
        <p:spPr>
          <a:xfrm>
            <a:off x="6367247" y="2913716"/>
            <a:ext cx="4469663" cy="3048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marL="0" indent="0" algn="just">
              <a:lnSpc>
                <a:spcPct val="100000"/>
              </a:lnSpc>
              <a:buNone/>
            </a:pPr>
            <a:r>
              <a:rPr lang="en-US" sz="20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三大颠覆性技术突破</a:t>
            </a:r>
            <a:endParaRPr lang="en-US" sz="1600" dirty="0"/>
          </a:p>
        </p:txBody>
      </p:sp>
      <p:sp>
        <p:nvSpPr>
          <p:cNvPr id="16" name="Shape 13"/>
          <p:cNvSpPr/>
          <p:nvPr/>
        </p:nvSpPr>
        <p:spPr>
          <a:xfrm rot="5400000">
            <a:off x="5236845" y="3817179"/>
            <a:ext cx="293611" cy="293331"/>
          </a:xfrm>
          <a:prstGeom prst="triangle">
            <a:avLst/>
          </a:prstGeom>
          <a:solidFill>
            <a:srgbClr val="3178A1"/>
          </a:solidFill>
          <a:ln/>
        </p:spPr>
      </p:sp>
      <p:sp>
        <p:nvSpPr>
          <p:cNvPr id="17" name="Text 14"/>
          <p:cNvSpPr/>
          <p:nvPr/>
        </p:nvSpPr>
        <p:spPr>
          <a:xfrm rot="5400000">
            <a:off x="5236845" y="3817179"/>
            <a:ext cx="293611" cy="2933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18" name="Shape 15"/>
          <p:cNvSpPr/>
          <p:nvPr/>
        </p:nvSpPr>
        <p:spPr>
          <a:xfrm rot="5400000">
            <a:off x="5349772" y="3929999"/>
            <a:ext cx="293611" cy="293331"/>
          </a:xfrm>
          <a:prstGeom prst="triangle">
            <a:avLst/>
          </a:prstGeom>
          <a:solidFill>
            <a:srgbClr val="6DAECC"/>
          </a:solidFill>
          <a:ln/>
        </p:spPr>
      </p:sp>
      <p:sp>
        <p:nvSpPr>
          <p:cNvPr id="19" name="Text 16"/>
          <p:cNvSpPr/>
          <p:nvPr/>
        </p:nvSpPr>
        <p:spPr>
          <a:xfrm rot="5400000">
            <a:off x="5349772" y="3929999"/>
            <a:ext cx="293611" cy="2933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20" name="Text 17"/>
          <p:cNvSpPr/>
          <p:nvPr/>
        </p:nvSpPr>
        <p:spPr>
          <a:xfrm>
            <a:off x="5723562" y="3788410"/>
            <a:ext cx="686598" cy="37465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marL="0" indent="0" algn="ctr">
              <a:lnSpc>
                <a:spcPct val="100000"/>
              </a:lnSpc>
              <a:buNone/>
            </a:pPr>
            <a:r>
              <a:rPr lang="en-US" sz="24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03</a:t>
            </a:r>
            <a:endParaRPr lang="en-US" sz="1600" dirty="0"/>
          </a:p>
        </p:txBody>
      </p:sp>
      <p:sp>
        <p:nvSpPr>
          <p:cNvPr id="21" name="Text 18"/>
          <p:cNvSpPr/>
          <p:nvPr/>
        </p:nvSpPr>
        <p:spPr>
          <a:xfrm>
            <a:off x="6367247" y="3816051"/>
            <a:ext cx="4469663" cy="3048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marL="0" indent="0" algn="just">
              <a:lnSpc>
                <a:spcPct val="100000"/>
              </a:lnSpc>
              <a:buNone/>
            </a:pPr>
            <a:r>
              <a:rPr lang="en-US" sz="20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2025运维技术栈全景</a:t>
            </a:r>
            <a:endParaRPr lang="en-US" sz="1600" dirty="0"/>
          </a:p>
        </p:txBody>
      </p:sp>
      <p:sp>
        <p:nvSpPr>
          <p:cNvPr id="22" name="Shape 19"/>
          <p:cNvSpPr/>
          <p:nvPr/>
        </p:nvSpPr>
        <p:spPr>
          <a:xfrm rot="5400000">
            <a:off x="5236845" y="4719514"/>
            <a:ext cx="293611" cy="293331"/>
          </a:xfrm>
          <a:prstGeom prst="triangle">
            <a:avLst/>
          </a:prstGeom>
          <a:solidFill>
            <a:srgbClr val="3178A1"/>
          </a:solidFill>
          <a:ln/>
        </p:spPr>
      </p:sp>
      <p:sp>
        <p:nvSpPr>
          <p:cNvPr id="23" name="Text 20"/>
          <p:cNvSpPr/>
          <p:nvPr/>
        </p:nvSpPr>
        <p:spPr>
          <a:xfrm rot="5400000">
            <a:off x="5236845" y="4719514"/>
            <a:ext cx="293611" cy="2933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24" name="Shape 21"/>
          <p:cNvSpPr/>
          <p:nvPr/>
        </p:nvSpPr>
        <p:spPr>
          <a:xfrm rot="5400000">
            <a:off x="5349772" y="4832334"/>
            <a:ext cx="293611" cy="293331"/>
          </a:xfrm>
          <a:prstGeom prst="triangle">
            <a:avLst/>
          </a:prstGeom>
          <a:solidFill>
            <a:srgbClr val="6DAECC"/>
          </a:solidFill>
          <a:ln/>
        </p:spPr>
      </p:sp>
      <p:sp>
        <p:nvSpPr>
          <p:cNvPr id="25" name="Text 22"/>
          <p:cNvSpPr/>
          <p:nvPr/>
        </p:nvSpPr>
        <p:spPr>
          <a:xfrm rot="5400000">
            <a:off x="5349772" y="4832334"/>
            <a:ext cx="293611" cy="2933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26" name="Text 23"/>
          <p:cNvSpPr/>
          <p:nvPr/>
        </p:nvSpPr>
        <p:spPr>
          <a:xfrm>
            <a:off x="5723562" y="4690745"/>
            <a:ext cx="686598" cy="37465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marL="0" indent="0" algn="ctr">
              <a:lnSpc>
                <a:spcPct val="100000"/>
              </a:lnSpc>
              <a:buNone/>
            </a:pPr>
            <a:r>
              <a:rPr lang="en-US" sz="24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04</a:t>
            </a:r>
            <a:endParaRPr lang="en-US" sz="1600" dirty="0"/>
          </a:p>
        </p:txBody>
      </p:sp>
      <p:sp>
        <p:nvSpPr>
          <p:cNvPr id="27" name="Text 24"/>
          <p:cNvSpPr/>
          <p:nvPr/>
        </p:nvSpPr>
        <p:spPr>
          <a:xfrm>
            <a:off x="6367247" y="4718386"/>
            <a:ext cx="4469663" cy="3048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marL="0" indent="0" algn="just">
              <a:lnSpc>
                <a:spcPct val="100000"/>
              </a:lnSpc>
              <a:buNone/>
            </a:pPr>
            <a:r>
              <a:rPr lang="en-US" sz="20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未来趋势与挑战</a:t>
            </a:r>
            <a:endParaRPr lang="en-US" sz="1600" dirty="0"/>
          </a:p>
        </p:txBody>
      </p:sp>
      <p:sp>
        <p:nvSpPr>
          <p:cNvPr id="28" name="Shape 25"/>
          <p:cNvSpPr/>
          <p:nvPr/>
        </p:nvSpPr>
        <p:spPr>
          <a:xfrm rot="5400000">
            <a:off x="5236845" y="5621849"/>
            <a:ext cx="293611" cy="293331"/>
          </a:xfrm>
          <a:prstGeom prst="triangle">
            <a:avLst/>
          </a:prstGeom>
          <a:solidFill>
            <a:srgbClr val="3178A1"/>
          </a:solidFill>
          <a:ln/>
        </p:spPr>
      </p:sp>
      <p:sp>
        <p:nvSpPr>
          <p:cNvPr id="29" name="Text 26"/>
          <p:cNvSpPr/>
          <p:nvPr/>
        </p:nvSpPr>
        <p:spPr>
          <a:xfrm rot="5400000">
            <a:off x="5236845" y="5621849"/>
            <a:ext cx="293611" cy="2933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30" name="Shape 27"/>
          <p:cNvSpPr/>
          <p:nvPr/>
        </p:nvSpPr>
        <p:spPr>
          <a:xfrm rot="5400000">
            <a:off x="5349772" y="5734669"/>
            <a:ext cx="293611" cy="293331"/>
          </a:xfrm>
          <a:prstGeom prst="triangle">
            <a:avLst/>
          </a:prstGeom>
          <a:solidFill>
            <a:srgbClr val="6DAECC"/>
          </a:solidFill>
          <a:ln/>
        </p:spPr>
      </p:sp>
      <p:sp>
        <p:nvSpPr>
          <p:cNvPr id="31" name="Text 28"/>
          <p:cNvSpPr/>
          <p:nvPr/>
        </p:nvSpPr>
        <p:spPr>
          <a:xfrm rot="5400000">
            <a:off x="5349772" y="5734669"/>
            <a:ext cx="293611" cy="293331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32" name="Text 29"/>
          <p:cNvSpPr/>
          <p:nvPr/>
        </p:nvSpPr>
        <p:spPr>
          <a:xfrm>
            <a:off x="5723562" y="5593080"/>
            <a:ext cx="686598" cy="37465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marL="0" indent="0" algn="ctr">
              <a:lnSpc>
                <a:spcPct val="100000"/>
              </a:lnSpc>
              <a:buNone/>
            </a:pPr>
            <a:r>
              <a:rPr lang="en-US" sz="24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05</a:t>
            </a:r>
            <a:endParaRPr lang="en-US" sz="1600" dirty="0"/>
          </a:p>
        </p:txBody>
      </p:sp>
      <p:sp>
        <p:nvSpPr>
          <p:cNvPr id="33" name="Text 30"/>
          <p:cNvSpPr/>
          <p:nvPr/>
        </p:nvSpPr>
        <p:spPr>
          <a:xfrm>
            <a:off x="6367247" y="5620721"/>
            <a:ext cx="4469663" cy="3048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marL="0" indent="0" algn="just">
              <a:lnSpc>
                <a:spcPct val="100000"/>
              </a:lnSpc>
              <a:buNone/>
            </a:pPr>
            <a:r>
              <a:rPr lang="en-US" sz="2000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运维人才能力重塑</a:t>
            </a:r>
            <a:endParaRPr lang="en-US" sz="1600" dirty="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test-kimi-img.moonshot.cn/pub/slides/slides_tmpl/image/25-05-30-10:48:20-d0shot475iks832je3p0.png"/>
          <p:cNvPicPr>
            <a:picLocks noChangeAspect="1"/>
          </p:cNvPicPr>
          <p:nvPr/>
        </p:nvPicPr>
        <p:blipFill>
          <a:blip r:embed="rId3"/>
          <a:srcRect t="55" b="55"/>
          <a:stretch/>
        </p:blipFill>
        <p:spPr>
          <a:xfrm>
            <a:off x="0" y="0"/>
            <a:ext cx="12192000" cy="45974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37235" y="5007610"/>
            <a:ext cx="4088765" cy="12319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marL="0" indent="0" algn="l">
              <a:lnSpc>
                <a:spcPct val="100000"/>
              </a:lnSpc>
              <a:buNone/>
            </a:pPr>
            <a:r>
              <a:rPr lang="en-US" sz="80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07</a:t>
            </a:r>
            <a:endParaRPr lang="en-US" sz="1600" dirty="0"/>
          </a:p>
        </p:txBody>
      </p:sp>
      <p:sp>
        <p:nvSpPr>
          <p:cNvPr id="4" name="Text 1"/>
          <p:cNvSpPr/>
          <p:nvPr/>
        </p:nvSpPr>
        <p:spPr>
          <a:xfrm>
            <a:off x="2743835" y="4946015"/>
            <a:ext cx="4779645" cy="67945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marL="0" indent="0" algn="just">
              <a:lnSpc>
                <a:spcPct val="100000"/>
              </a:lnSpc>
              <a:buNone/>
            </a:pPr>
            <a:r>
              <a:rPr lang="en-US" sz="44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资源附录</a:t>
            </a:r>
            <a:endParaRPr lang="en-US" sz="1600" dirty="0"/>
          </a:p>
        </p:txBody>
      </p:sp>
      <p:sp>
        <p:nvSpPr>
          <p:cNvPr id="5" name="Shape 2"/>
          <p:cNvSpPr/>
          <p:nvPr/>
        </p:nvSpPr>
        <p:spPr>
          <a:xfrm>
            <a:off x="2471420" y="5046345"/>
            <a:ext cx="75565" cy="1244600"/>
          </a:xfrm>
          <a:prstGeom prst="roundRect">
            <a:avLst>
              <a:gd name="adj" fmla="val 50000"/>
            </a:avLst>
          </a:prstGeom>
          <a:solidFill>
            <a:srgbClr val="000000"/>
          </a:solidFill>
          <a:ln/>
        </p:spPr>
      </p:sp>
      <p:sp>
        <p:nvSpPr>
          <p:cNvPr id="6" name="Text 3"/>
          <p:cNvSpPr/>
          <p:nvPr/>
        </p:nvSpPr>
        <p:spPr>
          <a:xfrm>
            <a:off x="2471420" y="5046345"/>
            <a:ext cx="75565" cy="12446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7" name="Text 4"/>
          <p:cNvSpPr/>
          <p:nvPr/>
        </p:nvSpPr>
        <p:spPr>
          <a:xfrm>
            <a:off x="8585200" y="5926455"/>
            <a:ext cx="3276600" cy="4318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marL="0" indent="0" algn="r">
              <a:lnSpc>
                <a:spcPct val="100000"/>
              </a:lnSpc>
              <a:buNone/>
            </a:pPr>
            <a:r>
              <a:rPr lang="en-US" sz="2800" dirty="0">
                <a:solidFill>
                  <a:srgbClr val="6DAECC">
                    <a:alpha val="2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THE FIRST PART</a:t>
            </a:r>
            <a:endParaRPr lang="en-US" sz="1600" dirty="0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706755" y="1446530"/>
            <a:ext cx="2581910" cy="4603115"/>
          </a:xfrm>
          <a:prstGeom prst="rect">
            <a:avLst/>
          </a:prstGeom>
          <a:solidFill>
            <a:srgbClr val="FFFFFF"/>
          </a:solidFill>
          <a:ln w="3175">
            <a:solidFill>
              <a:srgbClr val="E1EFF5">
                <a:alpha val="45882"/>
              </a:srgbClr>
            </a:solidFill>
            <a:prstDash val="solid"/>
          </a:ln>
          <a:effectLst>
            <a:outerShdw blurRad="50800" dist="26941" dir="2700000" algn="bl" rotWithShape="0">
              <a:srgbClr val="000000">
                <a:alpha val="40000"/>
              </a:srgbClr>
            </a:outerShdw>
          </a:effectLst>
        </p:spPr>
      </p:sp>
      <p:sp>
        <p:nvSpPr>
          <p:cNvPr id="3" name="Text 1"/>
          <p:cNvSpPr/>
          <p:nvPr/>
        </p:nvSpPr>
        <p:spPr>
          <a:xfrm>
            <a:off x="706755" y="1446530"/>
            <a:ext cx="2581910" cy="4603115"/>
          </a:xfrm>
          <a:prstGeom prst="rect">
            <a:avLst/>
          </a:prstGeom>
          <a:noFill/>
          <a:ln/>
        </p:spPr>
        <p:txBody>
          <a:bodyPr wrap="square" lIns="935990" tIns="215900" rIns="215900" bIns="36195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4" name="Shape 2"/>
          <p:cNvSpPr/>
          <p:nvPr/>
        </p:nvSpPr>
        <p:spPr>
          <a:xfrm>
            <a:off x="880745" y="1304290"/>
            <a:ext cx="790575" cy="1015365"/>
          </a:xfrm>
          <a:custGeom>
            <a:avLst/>
            <a:gdLst/>
            <a:ahLst/>
            <a:cxnLst/>
            <a:rect l="l" t="t" r="r" b="b"/>
            <a:pathLst>
              <a:path w="790575" h="1015365">
                <a:moveTo>
                  <a:pt x="790575" y="142819"/>
                </a:moveTo>
                <a:lnTo>
                  <a:pt x="707469" y="142819"/>
                </a:lnTo>
                <a:lnTo>
                  <a:pt x="790575" y="142819"/>
                </a:lnTo>
                <a:close/>
                <a:moveTo>
                  <a:pt x="122884" y="0"/>
                </a:moveTo>
                <a:lnTo>
                  <a:pt x="129987" y="0"/>
                </a:lnTo>
                <a:lnTo>
                  <a:pt x="790575" y="0"/>
                </a:lnTo>
                <a:lnTo>
                  <a:pt x="790575" y="711"/>
                </a:lnTo>
                <a:lnTo>
                  <a:pt x="787023" y="711"/>
                </a:lnTo>
                <a:cubicBezTo>
                  <a:pt x="742274" y="4263"/>
                  <a:pt x="706758" y="58264"/>
                  <a:pt x="706758" y="123634"/>
                </a:cubicBezTo>
                <a:cubicBezTo>
                  <a:pt x="706758" y="130029"/>
                  <a:pt x="706758" y="136424"/>
                  <a:pt x="707469" y="142108"/>
                </a:cubicBezTo>
                <a:lnTo>
                  <a:pt x="707469" y="142819"/>
                </a:lnTo>
                <a:lnTo>
                  <a:pt x="702497" y="142819"/>
                </a:lnTo>
                <a:lnTo>
                  <a:pt x="702497" y="642330"/>
                </a:lnTo>
                <a:lnTo>
                  <a:pt x="702497" y="645883"/>
                </a:lnTo>
                <a:cubicBezTo>
                  <a:pt x="703207" y="651567"/>
                  <a:pt x="703207" y="657252"/>
                  <a:pt x="703207" y="663647"/>
                </a:cubicBezTo>
                <a:cubicBezTo>
                  <a:pt x="703207" y="670041"/>
                  <a:pt x="703207" y="675726"/>
                  <a:pt x="702497" y="681410"/>
                </a:cubicBezTo>
                <a:lnTo>
                  <a:pt x="702497" y="684963"/>
                </a:lnTo>
                <a:lnTo>
                  <a:pt x="702497" y="689937"/>
                </a:lnTo>
                <a:lnTo>
                  <a:pt x="702497" y="691358"/>
                </a:lnTo>
                <a:cubicBezTo>
                  <a:pt x="701786" y="709832"/>
                  <a:pt x="698945" y="728306"/>
                  <a:pt x="693973" y="746069"/>
                </a:cubicBezTo>
                <a:lnTo>
                  <a:pt x="692552" y="749622"/>
                </a:lnTo>
                <a:lnTo>
                  <a:pt x="691842" y="751754"/>
                </a:lnTo>
                <a:cubicBezTo>
                  <a:pt x="652775" y="903099"/>
                  <a:pt x="515685" y="1015365"/>
                  <a:pt x="351603" y="1015365"/>
                </a:cubicBezTo>
                <a:cubicBezTo>
                  <a:pt x="187522" y="1015365"/>
                  <a:pt x="50432" y="903099"/>
                  <a:pt x="11365" y="751754"/>
                </a:cubicBezTo>
                <a:lnTo>
                  <a:pt x="10655" y="749622"/>
                </a:lnTo>
                <a:lnTo>
                  <a:pt x="9234" y="746069"/>
                </a:lnTo>
                <a:cubicBezTo>
                  <a:pt x="4262" y="728306"/>
                  <a:pt x="1421" y="709832"/>
                  <a:pt x="710" y="691358"/>
                </a:cubicBezTo>
                <a:lnTo>
                  <a:pt x="710" y="689937"/>
                </a:lnTo>
                <a:lnTo>
                  <a:pt x="710" y="684963"/>
                </a:lnTo>
                <a:lnTo>
                  <a:pt x="710" y="681410"/>
                </a:lnTo>
                <a:cubicBezTo>
                  <a:pt x="0" y="675726"/>
                  <a:pt x="0" y="670041"/>
                  <a:pt x="0" y="663647"/>
                </a:cubicBezTo>
                <a:cubicBezTo>
                  <a:pt x="0" y="657252"/>
                  <a:pt x="0" y="651567"/>
                  <a:pt x="710" y="645883"/>
                </a:cubicBezTo>
                <a:lnTo>
                  <a:pt x="710" y="642330"/>
                </a:lnTo>
                <a:lnTo>
                  <a:pt x="710" y="131450"/>
                </a:lnTo>
                <a:lnTo>
                  <a:pt x="710" y="131450"/>
                </a:lnTo>
                <a:lnTo>
                  <a:pt x="710" y="130029"/>
                </a:lnTo>
                <a:cubicBezTo>
                  <a:pt x="710" y="128608"/>
                  <a:pt x="710" y="126477"/>
                  <a:pt x="710" y="124345"/>
                </a:cubicBezTo>
                <a:cubicBezTo>
                  <a:pt x="710" y="59686"/>
                  <a:pt x="51142" y="7105"/>
                  <a:pt x="116491" y="711"/>
                </a:cubicBezTo>
                <a:lnTo>
                  <a:pt x="116491" y="711"/>
                </a:lnTo>
                <a:lnTo>
                  <a:pt x="118622" y="0"/>
                </a:lnTo>
                <a:cubicBezTo>
                  <a:pt x="120042" y="0"/>
                  <a:pt x="121463" y="0"/>
                  <a:pt x="122884" y="0"/>
                </a:cubicBezTo>
                <a:close/>
              </a:path>
            </a:pathLst>
          </a:custGeom>
          <a:gradFill flip="none" rotWithShape="1">
            <a:gsLst>
              <a:gs pos="0">
                <a:srgbClr val="74B2D6"/>
              </a:gs>
              <a:gs pos="71000">
                <a:srgbClr val="3178A1"/>
              </a:gs>
            </a:gsLst>
            <a:lin ang="2700000" scaled="1"/>
          </a:gradFill>
          <a:ln/>
        </p:spPr>
      </p:sp>
      <p:sp>
        <p:nvSpPr>
          <p:cNvPr id="5" name="Text 3"/>
          <p:cNvSpPr/>
          <p:nvPr/>
        </p:nvSpPr>
        <p:spPr>
          <a:xfrm>
            <a:off x="880745" y="1304290"/>
            <a:ext cx="790575" cy="1015365"/>
          </a:xfrm>
          <a:prstGeom prst="rect">
            <a:avLst/>
          </a:prstGeom>
          <a:noFill/>
          <a:ln/>
        </p:spPr>
        <p:txBody>
          <a:bodyPr wrap="square" lIns="45720" tIns="91440" rIns="179705" bIns="45720" rtlCol="0" anchor="ctr"/>
          <a:lstStyle/>
          <a:p>
            <a:pPr marL="0" indent="0" algn="ctr">
              <a:lnSpc>
                <a:spcPct val="100000"/>
              </a:lnSpc>
              <a:buNone/>
            </a:pPr>
            <a:r>
              <a:rPr lang="en-US" sz="22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01</a:t>
            </a:r>
            <a:endParaRPr lang="en-US" sz="1600" dirty="0"/>
          </a:p>
        </p:txBody>
      </p:sp>
      <p:sp>
        <p:nvSpPr>
          <p:cNvPr id="6" name="Shape 4"/>
          <p:cNvSpPr/>
          <p:nvPr/>
        </p:nvSpPr>
        <p:spPr>
          <a:xfrm>
            <a:off x="1577975" y="1303655"/>
            <a:ext cx="191770" cy="141605"/>
          </a:xfrm>
          <a:custGeom>
            <a:avLst/>
            <a:gdLst/>
            <a:ahLst/>
            <a:cxnLst/>
            <a:rect l="l" t="t" r="r" b="b"/>
            <a:pathLst>
              <a:path w="191770" h="141605">
                <a:moveTo>
                  <a:pt x="95885" y="0"/>
                </a:moveTo>
                <a:cubicBezTo>
                  <a:pt x="148904" y="0"/>
                  <a:pt x="191770" y="54851"/>
                  <a:pt x="191770" y="123135"/>
                </a:cubicBezTo>
                <a:cubicBezTo>
                  <a:pt x="191770" y="129292"/>
                  <a:pt x="191206" y="135448"/>
                  <a:pt x="190642" y="141605"/>
                </a:cubicBezTo>
                <a:lnTo>
                  <a:pt x="190642" y="141605"/>
                </a:lnTo>
                <a:lnTo>
                  <a:pt x="1128" y="141605"/>
                </a:lnTo>
                <a:lnTo>
                  <a:pt x="1128" y="141605"/>
                </a:lnTo>
                <a:cubicBezTo>
                  <a:pt x="564" y="135448"/>
                  <a:pt x="0" y="129292"/>
                  <a:pt x="0" y="123135"/>
                </a:cubicBezTo>
                <a:cubicBezTo>
                  <a:pt x="0" y="54851"/>
                  <a:pt x="42866" y="0"/>
                  <a:pt x="95885" y="0"/>
                </a:cubicBezTo>
                <a:close/>
              </a:path>
            </a:pathLst>
          </a:custGeom>
          <a:solidFill>
            <a:srgbClr val="255A79"/>
          </a:solidFill>
          <a:ln/>
        </p:spPr>
      </p:sp>
      <p:sp>
        <p:nvSpPr>
          <p:cNvPr id="7" name="Text 5"/>
          <p:cNvSpPr/>
          <p:nvPr/>
        </p:nvSpPr>
        <p:spPr>
          <a:xfrm>
            <a:off x="1577975" y="1303655"/>
            <a:ext cx="191770" cy="14160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8" name="Shape 6"/>
          <p:cNvSpPr/>
          <p:nvPr/>
        </p:nvSpPr>
        <p:spPr>
          <a:xfrm>
            <a:off x="1325245" y="5982970"/>
            <a:ext cx="1344930" cy="67310"/>
          </a:xfrm>
          <a:prstGeom prst="roundRect">
            <a:avLst/>
          </a:prstGeom>
          <a:gradFill flip="none" rotWithShape="1">
            <a:gsLst>
              <a:gs pos="0">
                <a:srgbClr val="74B2D6"/>
              </a:gs>
              <a:gs pos="71000">
                <a:srgbClr val="3178A1"/>
              </a:gs>
            </a:gsLst>
            <a:lin ang="2700000" scaled="1"/>
          </a:gradFill>
          <a:ln/>
        </p:spPr>
      </p:sp>
      <p:sp>
        <p:nvSpPr>
          <p:cNvPr id="9" name="Text 7"/>
          <p:cNvSpPr/>
          <p:nvPr/>
        </p:nvSpPr>
        <p:spPr>
          <a:xfrm>
            <a:off x="1325245" y="5982970"/>
            <a:ext cx="1344930" cy="67310"/>
          </a:xfrm>
          <a:prstGeom prst="rect">
            <a:avLst/>
          </a:prstGeom>
          <a:noFill/>
          <a:ln/>
        </p:spPr>
        <p:txBody>
          <a:bodyPr wrap="square" lIns="45720" tIns="91440" rIns="179705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10" name="Text 8"/>
          <p:cNvSpPr/>
          <p:nvPr/>
        </p:nvSpPr>
        <p:spPr>
          <a:xfrm>
            <a:off x="1770380" y="1651635"/>
            <a:ext cx="1249045" cy="66738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just">
              <a:lnSpc>
                <a:spcPct val="100000"/>
              </a:lnSpc>
              <a:buNone/>
            </a:pPr>
            <a:r>
              <a:rPr lang="en-US" sz="1600" b="1" dirty="0">
                <a:solidFill>
                  <a:srgbClr val="33333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实验环境</a:t>
            </a:r>
            <a:endParaRPr lang="en-US" sz="1600" dirty="0"/>
          </a:p>
        </p:txBody>
      </p:sp>
      <p:sp>
        <p:nvSpPr>
          <p:cNvPr id="11" name="Text 9"/>
          <p:cNvSpPr/>
          <p:nvPr/>
        </p:nvSpPr>
        <p:spPr>
          <a:xfrm>
            <a:off x="1019810" y="2524760"/>
            <a:ext cx="1955800" cy="315658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just">
              <a:lnSpc>
                <a:spcPct val="130000"/>
              </a:lnSpc>
              <a:buNone/>
            </a:pPr>
            <a:r>
              <a:rPr lang="en-US" sz="1400" dirty="0">
                <a:solidFill>
                  <a:srgbClr val="2B2F3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Killercoda云原生沙箱是运维人才学习和实践的良好实验环境。</a:t>
            </a:r>
            <a:endParaRPr lang="en-US" sz="1600" dirty="0"/>
          </a:p>
        </p:txBody>
      </p:sp>
      <p:sp>
        <p:nvSpPr>
          <p:cNvPr id="12" name="Shape 10"/>
          <p:cNvSpPr/>
          <p:nvPr/>
        </p:nvSpPr>
        <p:spPr>
          <a:xfrm>
            <a:off x="3428365" y="1446530"/>
            <a:ext cx="2581910" cy="4603115"/>
          </a:xfrm>
          <a:prstGeom prst="rect">
            <a:avLst/>
          </a:prstGeom>
          <a:solidFill>
            <a:srgbClr val="FFFFFF"/>
          </a:solidFill>
          <a:ln w="3175">
            <a:solidFill>
              <a:srgbClr val="E1EFF5">
                <a:alpha val="45882"/>
              </a:srgbClr>
            </a:solidFill>
            <a:prstDash val="solid"/>
          </a:ln>
          <a:effectLst>
            <a:outerShdw blurRad="50800" dist="26941" dir="2700000" algn="bl" rotWithShape="0">
              <a:srgbClr val="000000">
                <a:alpha val="40000"/>
              </a:srgbClr>
            </a:outerShdw>
          </a:effectLst>
        </p:spPr>
      </p:sp>
      <p:sp>
        <p:nvSpPr>
          <p:cNvPr id="13" name="Text 11"/>
          <p:cNvSpPr/>
          <p:nvPr/>
        </p:nvSpPr>
        <p:spPr>
          <a:xfrm>
            <a:off x="3428365" y="1446530"/>
            <a:ext cx="2581910" cy="4603115"/>
          </a:xfrm>
          <a:prstGeom prst="rect">
            <a:avLst/>
          </a:prstGeom>
          <a:noFill/>
          <a:ln/>
        </p:spPr>
        <p:txBody>
          <a:bodyPr wrap="square" lIns="935990" tIns="215900" rIns="215900" bIns="36195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14" name="Shape 12"/>
          <p:cNvSpPr/>
          <p:nvPr/>
        </p:nvSpPr>
        <p:spPr>
          <a:xfrm>
            <a:off x="3602355" y="1304290"/>
            <a:ext cx="790575" cy="1015365"/>
          </a:xfrm>
          <a:custGeom>
            <a:avLst/>
            <a:gdLst/>
            <a:ahLst/>
            <a:cxnLst/>
            <a:rect l="l" t="t" r="r" b="b"/>
            <a:pathLst>
              <a:path w="790575" h="1015365">
                <a:moveTo>
                  <a:pt x="790575" y="142819"/>
                </a:moveTo>
                <a:lnTo>
                  <a:pt x="707469" y="142819"/>
                </a:lnTo>
                <a:lnTo>
                  <a:pt x="790575" y="142819"/>
                </a:lnTo>
                <a:close/>
                <a:moveTo>
                  <a:pt x="122884" y="0"/>
                </a:moveTo>
                <a:lnTo>
                  <a:pt x="129987" y="0"/>
                </a:lnTo>
                <a:lnTo>
                  <a:pt x="790575" y="0"/>
                </a:lnTo>
                <a:lnTo>
                  <a:pt x="790575" y="711"/>
                </a:lnTo>
                <a:lnTo>
                  <a:pt x="787023" y="711"/>
                </a:lnTo>
                <a:cubicBezTo>
                  <a:pt x="742274" y="4263"/>
                  <a:pt x="706758" y="58264"/>
                  <a:pt x="706758" y="123634"/>
                </a:cubicBezTo>
                <a:cubicBezTo>
                  <a:pt x="706758" y="130029"/>
                  <a:pt x="706758" y="136424"/>
                  <a:pt x="707469" y="142108"/>
                </a:cubicBezTo>
                <a:lnTo>
                  <a:pt x="707469" y="142819"/>
                </a:lnTo>
                <a:lnTo>
                  <a:pt x="702497" y="142819"/>
                </a:lnTo>
                <a:lnTo>
                  <a:pt x="702497" y="642330"/>
                </a:lnTo>
                <a:lnTo>
                  <a:pt x="702497" y="645883"/>
                </a:lnTo>
                <a:cubicBezTo>
                  <a:pt x="703207" y="651567"/>
                  <a:pt x="703207" y="657252"/>
                  <a:pt x="703207" y="663647"/>
                </a:cubicBezTo>
                <a:cubicBezTo>
                  <a:pt x="703207" y="670041"/>
                  <a:pt x="703207" y="675726"/>
                  <a:pt x="702497" y="681410"/>
                </a:cubicBezTo>
                <a:lnTo>
                  <a:pt x="702497" y="684963"/>
                </a:lnTo>
                <a:lnTo>
                  <a:pt x="702497" y="689937"/>
                </a:lnTo>
                <a:lnTo>
                  <a:pt x="702497" y="691358"/>
                </a:lnTo>
                <a:cubicBezTo>
                  <a:pt x="701786" y="709832"/>
                  <a:pt x="698945" y="728306"/>
                  <a:pt x="693973" y="746069"/>
                </a:cubicBezTo>
                <a:lnTo>
                  <a:pt x="692552" y="749622"/>
                </a:lnTo>
                <a:lnTo>
                  <a:pt x="691842" y="751754"/>
                </a:lnTo>
                <a:cubicBezTo>
                  <a:pt x="652775" y="903099"/>
                  <a:pt x="515685" y="1015365"/>
                  <a:pt x="351603" y="1015365"/>
                </a:cubicBezTo>
                <a:cubicBezTo>
                  <a:pt x="187522" y="1015365"/>
                  <a:pt x="50432" y="903099"/>
                  <a:pt x="11365" y="751754"/>
                </a:cubicBezTo>
                <a:lnTo>
                  <a:pt x="10655" y="749622"/>
                </a:lnTo>
                <a:lnTo>
                  <a:pt x="9234" y="746069"/>
                </a:lnTo>
                <a:cubicBezTo>
                  <a:pt x="4262" y="728306"/>
                  <a:pt x="1421" y="709832"/>
                  <a:pt x="710" y="691358"/>
                </a:cubicBezTo>
                <a:lnTo>
                  <a:pt x="710" y="689937"/>
                </a:lnTo>
                <a:lnTo>
                  <a:pt x="710" y="684963"/>
                </a:lnTo>
                <a:lnTo>
                  <a:pt x="710" y="681410"/>
                </a:lnTo>
                <a:cubicBezTo>
                  <a:pt x="0" y="675726"/>
                  <a:pt x="0" y="670041"/>
                  <a:pt x="0" y="663647"/>
                </a:cubicBezTo>
                <a:cubicBezTo>
                  <a:pt x="0" y="657252"/>
                  <a:pt x="0" y="651567"/>
                  <a:pt x="710" y="645883"/>
                </a:cubicBezTo>
                <a:lnTo>
                  <a:pt x="710" y="642330"/>
                </a:lnTo>
                <a:lnTo>
                  <a:pt x="710" y="131450"/>
                </a:lnTo>
                <a:lnTo>
                  <a:pt x="710" y="131450"/>
                </a:lnTo>
                <a:lnTo>
                  <a:pt x="710" y="130029"/>
                </a:lnTo>
                <a:cubicBezTo>
                  <a:pt x="710" y="128608"/>
                  <a:pt x="710" y="126477"/>
                  <a:pt x="710" y="124345"/>
                </a:cubicBezTo>
                <a:cubicBezTo>
                  <a:pt x="710" y="59686"/>
                  <a:pt x="51142" y="7105"/>
                  <a:pt x="116491" y="711"/>
                </a:cubicBezTo>
                <a:lnTo>
                  <a:pt x="116491" y="711"/>
                </a:lnTo>
                <a:lnTo>
                  <a:pt x="118622" y="0"/>
                </a:lnTo>
                <a:cubicBezTo>
                  <a:pt x="120042" y="0"/>
                  <a:pt x="121463" y="0"/>
                  <a:pt x="122884" y="0"/>
                </a:cubicBezTo>
                <a:close/>
              </a:path>
            </a:pathLst>
          </a:custGeom>
          <a:gradFill flip="none" rotWithShape="1">
            <a:gsLst>
              <a:gs pos="0">
                <a:srgbClr val="74B2D6"/>
              </a:gs>
              <a:gs pos="71000">
                <a:srgbClr val="3178A1"/>
              </a:gs>
            </a:gsLst>
            <a:lin ang="2700000" scaled="1"/>
          </a:gradFill>
          <a:ln/>
        </p:spPr>
      </p:sp>
      <p:sp>
        <p:nvSpPr>
          <p:cNvPr id="15" name="Text 13"/>
          <p:cNvSpPr/>
          <p:nvPr/>
        </p:nvSpPr>
        <p:spPr>
          <a:xfrm>
            <a:off x="3602355" y="1304290"/>
            <a:ext cx="790575" cy="1015365"/>
          </a:xfrm>
          <a:prstGeom prst="rect">
            <a:avLst/>
          </a:prstGeom>
          <a:noFill/>
          <a:ln/>
        </p:spPr>
        <p:txBody>
          <a:bodyPr wrap="square" lIns="45720" tIns="91440" rIns="179705" bIns="45720" rtlCol="0" anchor="ctr"/>
          <a:lstStyle/>
          <a:p>
            <a:pPr marL="0" indent="0" algn="ctr">
              <a:lnSpc>
                <a:spcPct val="100000"/>
              </a:lnSpc>
              <a:buNone/>
            </a:pPr>
            <a:r>
              <a:rPr lang="en-US" sz="22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02</a:t>
            </a:r>
            <a:endParaRPr lang="en-US" sz="1600" dirty="0"/>
          </a:p>
        </p:txBody>
      </p:sp>
      <p:sp>
        <p:nvSpPr>
          <p:cNvPr id="16" name="Shape 14"/>
          <p:cNvSpPr/>
          <p:nvPr/>
        </p:nvSpPr>
        <p:spPr>
          <a:xfrm>
            <a:off x="4299585" y="1303655"/>
            <a:ext cx="191770" cy="141605"/>
          </a:xfrm>
          <a:custGeom>
            <a:avLst/>
            <a:gdLst/>
            <a:ahLst/>
            <a:cxnLst/>
            <a:rect l="l" t="t" r="r" b="b"/>
            <a:pathLst>
              <a:path w="191770" h="141605">
                <a:moveTo>
                  <a:pt x="95885" y="0"/>
                </a:moveTo>
                <a:cubicBezTo>
                  <a:pt x="148904" y="0"/>
                  <a:pt x="191770" y="54851"/>
                  <a:pt x="191770" y="123135"/>
                </a:cubicBezTo>
                <a:cubicBezTo>
                  <a:pt x="191770" y="129292"/>
                  <a:pt x="191206" y="135448"/>
                  <a:pt x="190642" y="141605"/>
                </a:cubicBezTo>
                <a:lnTo>
                  <a:pt x="190642" y="141605"/>
                </a:lnTo>
                <a:lnTo>
                  <a:pt x="1128" y="141605"/>
                </a:lnTo>
                <a:lnTo>
                  <a:pt x="1128" y="141605"/>
                </a:lnTo>
                <a:cubicBezTo>
                  <a:pt x="564" y="135448"/>
                  <a:pt x="0" y="129292"/>
                  <a:pt x="0" y="123135"/>
                </a:cubicBezTo>
                <a:cubicBezTo>
                  <a:pt x="0" y="54851"/>
                  <a:pt x="42866" y="0"/>
                  <a:pt x="95885" y="0"/>
                </a:cubicBezTo>
                <a:close/>
              </a:path>
            </a:pathLst>
          </a:custGeom>
          <a:solidFill>
            <a:srgbClr val="255A79"/>
          </a:solidFill>
          <a:ln/>
        </p:spPr>
      </p:sp>
      <p:sp>
        <p:nvSpPr>
          <p:cNvPr id="17" name="Text 15"/>
          <p:cNvSpPr/>
          <p:nvPr/>
        </p:nvSpPr>
        <p:spPr>
          <a:xfrm>
            <a:off x="4299585" y="1303655"/>
            <a:ext cx="191770" cy="14160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18" name="Shape 16"/>
          <p:cNvSpPr/>
          <p:nvPr/>
        </p:nvSpPr>
        <p:spPr>
          <a:xfrm>
            <a:off x="4046855" y="5982970"/>
            <a:ext cx="1344930" cy="67310"/>
          </a:xfrm>
          <a:prstGeom prst="roundRect">
            <a:avLst/>
          </a:prstGeom>
          <a:gradFill flip="none" rotWithShape="1">
            <a:gsLst>
              <a:gs pos="0">
                <a:srgbClr val="74B2D6"/>
              </a:gs>
              <a:gs pos="71000">
                <a:srgbClr val="3178A1"/>
              </a:gs>
            </a:gsLst>
            <a:lin ang="2700000" scaled="1"/>
          </a:gradFill>
          <a:ln/>
        </p:spPr>
      </p:sp>
      <p:sp>
        <p:nvSpPr>
          <p:cNvPr id="19" name="Text 17"/>
          <p:cNvSpPr/>
          <p:nvPr/>
        </p:nvSpPr>
        <p:spPr>
          <a:xfrm>
            <a:off x="4046855" y="5982970"/>
            <a:ext cx="1344930" cy="67310"/>
          </a:xfrm>
          <a:prstGeom prst="rect">
            <a:avLst/>
          </a:prstGeom>
          <a:noFill/>
          <a:ln/>
        </p:spPr>
        <p:txBody>
          <a:bodyPr wrap="square" lIns="45720" tIns="91440" rIns="179705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20" name="Text 18"/>
          <p:cNvSpPr/>
          <p:nvPr/>
        </p:nvSpPr>
        <p:spPr>
          <a:xfrm>
            <a:off x="4491990" y="1651635"/>
            <a:ext cx="1249045" cy="66738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just">
              <a:lnSpc>
                <a:spcPct val="100000"/>
              </a:lnSpc>
              <a:buNone/>
            </a:pPr>
            <a:r>
              <a:rPr lang="en-US" sz="1600" b="1" dirty="0">
                <a:solidFill>
                  <a:srgbClr val="33333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知识库</a:t>
            </a:r>
            <a:endParaRPr lang="en-US" sz="1600" dirty="0"/>
          </a:p>
        </p:txBody>
      </p:sp>
      <p:sp>
        <p:nvSpPr>
          <p:cNvPr id="21" name="Text 19"/>
          <p:cNvSpPr/>
          <p:nvPr/>
        </p:nvSpPr>
        <p:spPr>
          <a:xfrm>
            <a:off x="3741420" y="2524760"/>
            <a:ext cx="1955800" cy="315658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just">
              <a:lnSpc>
                <a:spcPct val="130000"/>
              </a:lnSpc>
              <a:buNone/>
            </a:pPr>
            <a:r>
              <a:rPr lang="en-US" sz="1400" dirty="0">
                <a:solidFill>
                  <a:srgbClr val="2B2F3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CNCF运维白皮书v3是运维技术的重要知识库。</a:t>
            </a:r>
            <a:endParaRPr lang="en-US" sz="1600" dirty="0"/>
          </a:p>
        </p:txBody>
      </p:sp>
      <p:sp>
        <p:nvSpPr>
          <p:cNvPr id="22" name="Shape 20"/>
          <p:cNvSpPr/>
          <p:nvPr/>
        </p:nvSpPr>
        <p:spPr>
          <a:xfrm>
            <a:off x="8871585" y="1446530"/>
            <a:ext cx="2581910" cy="4603115"/>
          </a:xfrm>
          <a:prstGeom prst="rect">
            <a:avLst/>
          </a:prstGeom>
          <a:solidFill>
            <a:srgbClr val="FFFFFF"/>
          </a:solidFill>
          <a:ln w="3175">
            <a:solidFill>
              <a:srgbClr val="E1EFF5">
                <a:alpha val="45882"/>
              </a:srgbClr>
            </a:solidFill>
            <a:prstDash val="solid"/>
          </a:ln>
          <a:effectLst>
            <a:outerShdw blurRad="50800" dist="26941" dir="2700000" algn="bl" rotWithShape="0">
              <a:srgbClr val="000000">
                <a:alpha val="40000"/>
              </a:srgbClr>
            </a:outerShdw>
          </a:effectLst>
        </p:spPr>
      </p:sp>
      <p:sp>
        <p:nvSpPr>
          <p:cNvPr id="23" name="Text 21"/>
          <p:cNvSpPr/>
          <p:nvPr/>
        </p:nvSpPr>
        <p:spPr>
          <a:xfrm>
            <a:off x="8871585" y="1446530"/>
            <a:ext cx="2581910" cy="4603115"/>
          </a:xfrm>
          <a:prstGeom prst="rect">
            <a:avLst/>
          </a:prstGeom>
          <a:noFill/>
          <a:ln/>
        </p:spPr>
        <p:txBody>
          <a:bodyPr wrap="square" lIns="935990" tIns="215900" rIns="215900" bIns="36195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24" name="Shape 22"/>
          <p:cNvSpPr/>
          <p:nvPr/>
        </p:nvSpPr>
        <p:spPr>
          <a:xfrm>
            <a:off x="9045575" y="1304290"/>
            <a:ext cx="790575" cy="1015365"/>
          </a:xfrm>
          <a:custGeom>
            <a:avLst/>
            <a:gdLst/>
            <a:ahLst/>
            <a:cxnLst/>
            <a:rect l="l" t="t" r="r" b="b"/>
            <a:pathLst>
              <a:path w="790575" h="1015365">
                <a:moveTo>
                  <a:pt x="790575" y="142819"/>
                </a:moveTo>
                <a:lnTo>
                  <a:pt x="707469" y="142819"/>
                </a:lnTo>
                <a:lnTo>
                  <a:pt x="790575" y="142819"/>
                </a:lnTo>
                <a:close/>
                <a:moveTo>
                  <a:pt x="122884" y="0"/>
                </a:moveTo>
                <a:lnTo>
                  <a:pt x="129987" y="0"/>
                </a:lnTo>
                <a:lnTo>
                  <a:pt x="790575" y="0"/>
                </a:lnTo>
                <a:lnTo>
                  <a:pt x="790575" y="711"/>
                </a:lnTo>
                <a:lnTo>
                  <a:pt x="787023" y="711"/>
                </a:lnTo>
                <a:cubicBezTo>
                  <a:pt x="742274" y="4263"/>
                  <a:pt x="706758" y="58264"/>
                  <a:pt x="706758" y="123634"/>
                </a:cubicBezTo>
                <a:cubicBezTo>
                  <a:pt x="706758" y="130029"/>
                  <a:pt x="706758" y="136424"/>
                  <a:pt x="707469" y="142108"/>
                </a:cubicBezTo>
                <a:lnTo>
                  <a:pt x="707469" y="142819"/>
                </a:lnTo>
                <a:lnTo>
                  <a:pt x="702497" y="142819"/>
                </a:lnTo>
                <a:lnTo>
                  <a:pt x="702497" y="642330"/>
                </a:lnTo>
                <a:lnTo>
                  <a:pt x="702497" y="645883"/>
                </a:lnTo>
                <a:cubicBezTo>
                  <a:pt x="703207" y="651567"/>
                  <a:pt x="703207" y="657252"/>
                  <a:pt x="703207" y="663647"/>
                </a:cubicBezTo>
                <a:cubicBezTo>
                  <a:pt x="703207" y="670041"/>
                  <a:pt x="703207" y="675726"/>
                  <a:pt x="702497" y="681410"/>
                </a:cubicBezTo>
                <a:lnTo>
                  <a:pt x="702497" y="684963"/>
                </a:lnTo>
                <a:lnTo>
                  <a:pt x="702497" y="689937"/>
                </a:lnTo>
                <a:lnTo>
                  <a:pt x="702497" y="691358"/>
                </a:lnTo>
                <a:cubicBezTo>
                  <a:pt x="701786" y="709832"/>
                  <a:pt x="698945" y="728306"/>
                  <a:pt x="693973" y="746069"/>
                </a:cubicBezTo>
                <a:lnTo>
                  <a:pt x="692552" y="749622"/>
                </a:lnTo>
                <a:lnTo>
                  <a:pt x="691842" y="751754"/>
                </a:lnTo>
                <a:cubicBezTo>
                  <a:pt x="652775" y="903099"/>
                  <a:pt x="515685" y="1015365"/>
                  <a:pt x="351603" y="1015365"/>
                </a:cubicBezTo>
                <a:cubicBezTo>
                  <a:pt x="187522" y="1015365"/>
                  <a:pt x="50432" y="903099"/>
                  <a:pt x="11365" y="751754"/>
                </a:cubicBezTo>
                <a:lnTo>
                  <a:pt x="10655" y="749622"/>
                </a:lnTo>
                <a:lnTo>
                  <a:pt x="9234" y="746069"/>
                </a:lnTo>
                <a:cubicBezTo>
                  <a:pt x="4262" y="728306"/>
                  <a:pt x="1421" y="709832"/>
                  <a:pt x="710" y="691358"/>
                </a:cubicBezTo>
                <a:lnTo>
                  <a:pt x="710" y="689937"/>
                </a:lnTo>
                <a:lnTo>
                  <a:pt x="710" y="684963"/>
                </a:lnTo>
                <a:lnTo>
                  <a:pt x="710" y="681410"/>
                </a:lnTo>
                <a:cubicBezTo>
                  <a:pt x="0" y="675726"/>
                  <a:pt x="0" y="670041"/>
                  <a:pt x="0" y="663647"/>
                </a:cubicBezTo>
                <a:cubicBezTo>
                  <a:pt x="0" y="657252"/>
                  <a:pt x="0" y="651567"/>
                  <a:pt x="710" y="645883"/>
                </a:cubicBezTo>
                <a:lnTo>
                  <a:pt x="710" y="642330"/>
                </a:lnTo>
                <a:lnTo>
                  <a:pt x="710" y="131450"/>
                </a:lnTo>
                <a:lnTo>
                  <a:pt x="710" y="131450"/>
                </a:lnTo>
                <a:lnTo>
                  <a:pt x="710" y="130029"/>
                </a:lnTo>
                <a:cubicBezTo>
                  <a:pt x="710" y="128608"/>
                  <a:pt x="710" y="126477"/>
                  <a:pt x="710" y="124345"/>
                </a:cubicBezTo>
                <a:cubicBezTo>
                  <a:pt x="710" y="59686"/>
                  <a:pt x="51142" y="7105"/>
                  <a:pt x="116491" y="711"/>
                </a:cubicBezTo>
                <a:lnTo>
                  <a:pt x="116491" y="711"/>
                </a:lnTo>
                <a:lnTo>
                  <a:pt x="118622" y="0"/>
                </a:lnTo>
                <a:cubicBezTo>
                  <a:pt x="120042" y="0"/>
                  <a:pt x="121463" y="0"/>
                  <a:pt x="122884" y="0"/>
                </a:cubicBezTo>
                <a:close/>
              </a:path>
            </a:pathLst>
          </a:custGeom>
          <a:gradFill flip="none" rotWithShape="1">
            <a:gsLst>
              <a:gs pos="0">
                <a:srgbClr val="74B2D6"/>
              </a:gs>
              <a:gs pos="71000">
                <a:srgbClr val="3178A1"/>
              </a:gs>
            </a:gsLst>
            <a:lin ang="2700000" scaled="1"/>
          </a:gradFill>
          <a:ln/>
        </p:spPr>
      </p:sp>
      <p:sp>
        <p:nvSpPr>
          <p:cNvPr id="25" name="Text 23"/>
          <p:cNvSpPr/>
          <p:nvPr/>
        </p:nvSpPr>
        <p:spPr>
          <a:xfrm>
            <a:off x="9045575" y="1304290"/>
            <a:ext cx="790575" cy="1015365"/>
          </a:xfrm>
          <a:prstGeom prst="rect">
            <a:avLst/>
          </a:prstGeom>
          <a:noFill/>
          <a:ln/>
        </p:spPr>
        <p:txBody>
          <a:bodyPr wrap="square" lIns="45720" tIns="91440" rIns="179705" bIns="45720" rtlCol="0" anchor="ctr"/>
          <a:lstStyle/>
          <a:p>
            <a:pPr marL="0" indent="0" algn="ctr">
              <a:lnSpc>
                <a:spcPct val="100000"/>
              </a:lnSpc>
              <a:buNone/>
            </a:pPr>
            <a:r>
              <a:rPr lang="en-US" sz="22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04</a:t>
            </a:r>
            <a:endParaRPr lang="en-US" sz="1600" dirty="0"/>
          </a:p>
        </p:txBody>
      </p:sp>
      <p:sp>
        <p:nvSpPr>
          <p:cNvPr id="26" name="Shape 24"/>
          <p:cNvSpPr/>
          <p:nvPr/>
        </p:nvSpPr>
        <p:spPr>
          <a:xfrm>
            <a:off x="9742805" y="1303655"/>
            <a:ext cx="191770" cy="141605"/>
          </a:xfrm>
          <a:custGeom>
            <a:avLst/>
            <a:gdLst/>
            <a:ahLst/>
            <a:cxnLst/>
            <a:rect l="l" t="t" r="r" b="b"/>
            <a:pathLst>
              <a:path w="191770" h="141605">
                <a:moveTo>
                  <a:pt x="95885" y="0"/>
                </a:moveTo>
                <a:cubicBezTo>
                  <a:pt x="148904" y="0"/>
                  <a:pt x="191770" y="54851"/>
                  <a:pt x="191770" y="123135"/>
                </a:cubicBezTo>
                <a:cubicBezTo>
                  <a:pt x="191770" y="129292"/>
                  <a:pt x="191206" y="135448"/>
                  <a:pt x="190642" y="141605"/>
                </a:cubicBezTo>
                <a:lnTo>
                  <a:pt x="190642" y="141605"/>
                </a:lnTo>
                <a:lnTo>
                  <a:pt x="1128" y="141605"/>
                </a:lnTo>
                <a:lnTo>
                  <a:pt x="1128" y="141605"/>
                </a:lnTo>
                <a:cubicBezTo>
                  <a:pt x="564" y="135448"/>
                  <a:pt x="0" y="129292"/>
                  <a:pt x="0" y="123135"/>
                </a:cubicBezTo>
                <a:cubicBezTo>
                  <a:pt x="0" y="54851"/>
                  <a:pt x="42866" y="0"/>
                  <a:pt x="95885" y="0"/>
                </a:cubicBezTo>
                <a:close/>
              </a:path>
            </a:pathLst>
          </a:custGeom>
          <a:solidFill>
            <a:srgbClr val="255A79"/>
          </a:solidFill>
          <a:ln/>
        </p:spPr>
      </p:sp>
      <p:sp>
        <p:nvSpPr>
          <p:cNvPr id="27" name="Text 25"/>
          <p:cNvSpPr/>
          <p:nvPr/>
        </p:nvSpPr>
        <p:spPr>
          <a:xfrm>
            <a:off x="9742805" y="1303655"/>
            <a:ext cx="191770" cy="14160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28" name="Shape 26"/>
          <p:cNvSpPr/>
          <p:nvPr/>
        </p:nvSpPr>
        <p:spPr>
          <a:xfrm>
            <a:off x="9490075" y="5982970"/>
            <a:ext cx="1344930" cy="67310"/>
          </a:xfrm>
          <a:prstGeom prst="roundRect">
            <a:avLst/>
          </a:prstGeom>
          <a:gradFill flip="none" rotWithShape="1">
            <a:gsLst>
              <a:gs pos="0">
                <a:srgbClr val="74B2D6"/>
              </a:gs>
              <a:gs pos="71000">
                <a:srgbClr val="3178A1"/>
              </a:gs>
            </a:gsLst>
            <a:lin ang="2700000" scaled="1"/>
          </a:gradFill>
          <a:ln/>
        </p:spPr>
      </p:sp>
      <p:sp>
        <p:nvSpPr>
          <p:cNvPr id="29" name="Text 27"/>
          <p:cNvSpPr/>
          <p:nvPr/>
        </p:nvSpPr>
        <p:spPr>
          <a:xfrm>
            <a:off x="9490075" y="5982970"/>
            <a:ext cx="1344930" cy="67310"/>
          </a:xfrm>
          <a:prstGeom prst="rect">
            <a:avLst/>
          </a:prstGeom>
          <a:noFill/>
          <a:ln/>
        </p:spPr>
        <p:txBody>
          <a:bodyPr wrap="square" lIns="45720" tIns="91440" rIns="179705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30" name="Text 28"/>
          <p:cNvSpPr/>
          <p:nvPr/>
        </p:nvSpPr>
        <p:spPr>
          <a:xfrm>
            <a:off x="9935210" y="1651635"/>
            <a:ext cx="1249045" cy="66738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just">
              <a:lnSpc>
                <a:spcPct val="100000"/>
              </a:lnSpc>
              <a:buNone/>
            </a:pPr>
            <a:r>
              <a:rPr lang="en-US" sz="1600" b="1" dirty="0">
                <a:solidFill>
                  <a:srgbClr val="33333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认证路径</a:t>
            </a:r>
            <a:endParaRPr lang="en-US" sz="1600" dirty="0"/>
          </a:p>
        </p:txBody>
      </p:sp>
      <p:sp>
        <p:nvSpPr>
          <p:cNvPr id="31" name="Text 29"/>
          <p:cNvSpPr/>
          <p:nvPr/>
        </p:nvSpPr>
        <p:spPr>
          <a:xfrm>
            <a:off x="9184640" y="2524760"/>
            <a:ext cx="1955800" cy="315658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just">
              <a:lnSpc>
                <a:spcPct val="130000"/>
              </a:lnSpc>
              <a:buNone/>
            </a:pPr>
            <a:r>
              <a:rPr lang="en-US" sz="1400" dirty="0">
                <a:solidFill>
                  <a:srgbClr val="2B2F3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Linux基金会技能图谱为运维人才提供了清晰的认证路径。</a:t>
            </a:r>
            <a:endParaRPr lang="en-US" sz="1600" dirty="0"/>
          </a:p>
        </p:txBody>
      </p:sp>
      <p:sp>
        <p:nvSpPr>
          <p:cNvPr id="32" name="Shape 30"/>
          <p:cNvSpPr/>
          <p:nvPr/>
        </p:nvSpPr>
        <p:spPr>
          <a:xfrm>
            <a:off x="6149975" y="1446530"/>
            <a:ext cx="2581910" cy="4603115"/>
          </a:xfrm>
          <a:prstGeom prst="rect">
            <a:avLst/>
          </a:prstGeom>
          <a:solidFill>
            <a:srgbClr val="FFFFFF"/>
          </a:solidFill>
          <a:ln w="3175">
            <a:solidFill>
              <a:srgbClr val="E1EFF5">
                <a:alpha val="45882"/>
              </a:srgbClr>
            </a:solidFill>
            <a:prstDash val="solid"/>
          </a:ln>
          <a:effectLst>
            <a:outerShdw blurRad="50800" dist="26941" dir="2700000" algn="bl" rotWithShape="0">
              <a:srgbClr val="000000">
                <a:alpha val="40000"/>
              </a:srgbClr>
            </a:outerShdw>
          </a:effectLst>
        </p:spPr>
      </p:sp>
      <p:sp>
        <p:nvSpPr>
          <p:cNvPr id="33" name="Text 31"/>
          <p:cNvSpPr/>
          <p:nvPr/>
        </p:nvSpPr>
        <p:spPr>
          <a:xfrm>
            <a:off x="6149975" y="1446530"/>
            <a:ext cx="2581910" cy="4603115"/>
          </a:xfrm>
          <a:prstGeom prst="rect">
            <a:avLst/>
          </a:prstGeom>
          <a:noFill/>
          <a:ln/>
        </p:spPr>
        <p:txBody>
          <a:bodyPr wrap="square" lIns="935990" tIns="215900" rIns="215900" bIns="36195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34" name="Shape 32"/>
          <p:cNvSpPr/>
          <p:nvPr/>
        </p:nvSpPr>
        <p:spPr>
          <a:xfrm>
            <a:off x="6323965" y="1304290"/>
            <a:ext cx="790575" cy="1015365"/>
          </a:xfrm>
          <a:custGeom>
            <a:avLst/>
            <a:gdLst/>
            <a:ahLst/>
            <a:cxnLst/>
            <a:rect l="l" t="t" r="r" b="b"/>
            <a:pathLst>
              <a:path w="790575" h="1015365">
                <a:moveTo>
                  <a:pt x="790575" y="142819"/>
                </a:moveTo>
                <a:lnTo>
                  <a:pt x="707469" y="142819"/>
                </a:lnTo>
                <a:lnTo>
                  <a:pt x="790575" y="142819"/>
                </a:lnTo>
                <a:close/>
                <a:moveTo>
                  <a:pt x="122884" y="0"/>
                </a:moveTo>
                <a:lnTo>
                  <a:pt x="129987" y="0"/>
                </a:lnTo>
                <a:lnTo>
                  <a:pt x="790575" y="0"/>
                </a:lnTo>
                <a:lnTo>
                  <a:pt x="790575" y="711"/>
                </a:lnTo>
                <a:lnTo>
                  <a:pt x="787023" y="711"/>
                </a:lnTo>
                <a:cubicBezTo>
                  <a:pt x="742274" y="4263"/>
                  <a:pt x="706758" y="58264"/>
                  <a:pt x="706758" y="123634"/>
                </a:cubicBezTo>
                <a:cubicBezTo>
                  <a:pt x="706758" y="130029"/>
                  <a:pt x="706758" y="136424"/>
                  <a:pt x="707469" y="142108"/>
                </a:cubicBezTo>
                <a:lnTo>
                  <a:pt x="707469" y="142819"/>
                </a:lnTo>
                <a:lnTo>
                  <a:pt x="702497" y="142819"/>
                </a:lnTo>
                <a:lnTo>
                  <a:pt x="702497" y="642330"/>
                </a:lnTo>
                <a:lnTo>
                  <a:pt x="702497" y="645883"/>
                </a:lnTo>
                <a:cubicBezTo>
                  <a:pt x="703207" y="651567"/>
                  <a:pt x="703207" y="657252"/>
                  <a:pt x="703207" y="663647"/>
                </a:cubicBezTo>
                <a:cubicBezTo>
                  <a:pt x="703207" y="670041"/>
                  <a:pt x="703207" y="675726"/>
                  <a:pt x="702497" y="681410"/>
                </a:cubicBezTo>
                <a:lnTo>
                  <a:pt x="702497" y="684963"/>
                </a:lnTo>
                <a:lnTo>
                  <a:pt x="702497" y="689937"/>
                </a:lnTo>
                <a:lnTo>
                  <a:pt x="702497" y="691358"/>
                </a:lnTo>
                <a:cubicBezTo>
                  <a:pt x="701786" y="709832"/>
                  <a:pt x="698945" y="728306"/>
                  <a:pt x="693973" y="746069"/>
                </a:cubicBezTo>
                <a:lnTo>
                  <a:pt x="692552" y="749622"/>
                </a:lnTo>
                <a:lnTo>
                  <a:pt x="691842" y="751754"/>
                </a:lnTo>
                <a:cubicBezTo>
                  <a:pt x="652775" y="903099"/>
                  <a:pt x="515685" y="1015365"/>
                  <a:pt x="351603" y="1015365"/>
                </a:cubicBezTo>
                <a:cubicBezTo>
                  <a:pt x="187522" y="1015365"/>
                  <a:pt x="50432" y="903099"/>
                  <a:pt x="11365" y="751754"/>
                </a:cubicBezTo>
                <a:lnTo>
                  <a:pt x="10655" y="749622"/>
                </a:lnTo>
                <a:lnTo>
                  <a:pt x="9234" y="746069"/>
                </a:lnTo>
                <a:cubicBezTo>
                  <a:pt x="4262" y="728306"/>
                  <a:pt x="1421" y="709832"/>
                  <a:pt x="710" y="691358"/>
                </a:cubicBezTo>
                <a:lnTo>
                  <a:pt x="710" y="689937"/>
                </a:lnTo>
                <a:lnTo>
                  <a:pt x="710" y="684963"/>
                </a:lnTo>
                <a:lnTo>
                  <a:pt x="710" y="681410"/>
                </a:lnTo>
                <a:cubicBezTo>
                  <a:pt x="0" y="675726"/>
                  <a:pt x="0" y="670041"/>
                  <a:pt x="0" y="663647"/>
                </a:cubicBezTo>
                <a:cubicBezTo>
                  <a:pt x="0" y="657252"/>
                  <a:pt x="0" y="651567"/>
                  <a:pt x="710" y="645883"/>
                </a:cubicBezTo>
                <a:lnTo>
                  <a:pt x="710" y="642330"/>
                </a:lnTo>
                <a:lnTo>
                  <a:pt x="710" y="131450"/>
                </a:lnTo>
                <a:lnTo>
                  <a:pt x="710" y="131450"/>
                </a:lnTo>
                <a:lnTo>
                  <a:pt x="710" y="130029"/>
                </a:lnTo>
                <a:cubicBezTo>
                  <a:pt x="710" y="128608"/>
                  <a:pt x="710" y="126477"/>
                  <a:pt x="710" y="124345"/>
                </a:cubicBezTo>
                <a:cubicBezTo>
                  <a:pt x="710" y="59686"/>
                  <a:pt x="51142" y="7105"/>
                  <a:pt x="116491" y="711"/>
                </a:cubicBezTo>
                <a:lnTo>
                  <a:pt x="116491" y="711"/>
                </a:lnTo>
                <a:lnTo>
                  <a:pt x="118622" y="0"/>
                </a:lnTo>
                <a:cubicBezTo>
                  <a:pt x="120042" y="0"/>
                  <a:pt x="121463" y="0"/>
                  <a:pt x="122884" y="0"/>
                </a:cubicBezTo>
                <a:close/>
              </a:path>
            </a:pathLst>
          </a:custGeom>
          <a:gradFill flip="none" rotWithShape="1">
            <a:gsLst>
              <a:gs pos="0">
                <a:srgbClr val="74B2D6"/>
              </a:gs>
              <a:gs pos="71000">
                <a:srgbClr val="3178A1"/>
              </a:gs>
            </a:gsLst>
            <a:lin ang="2700000" scaled="1"/>
          </a:gradFill>
          <a:ln/>
        </p:spPr>
      </p:sp>
      <p:sp>
        <p:nvSpPr>
          <p:cNvPr id="35" name="Text 33"/>
          <p:cNvSpPr/>
          <p:nvPr/>
        </p:nvSpPr>
        <p:spPr>
          <a:xfrm>
            <a:off x="6323965" y="1304290"/>
            <a:ext cx="790575" cy="1015365"/>
          </a:xfrm>
          <a:prstGeom prst="rect">
            <a:avLst/>
          </a:prstGeom>
          <a:noFill/>
          <a:ln/>
        </p:spPr>
        <p:txBody>
          <a:bodyPr wrap="square" lIns="45720" tIns="91440" rIns="179705" bIns="45720" rtlCol="0" anchor="ctr"/>
          <a:lstStyle/>
          <a:p>
            <a:pPr marL="0" indent="0" algn="ctr">
              <a:lnSpc>
                <a:spcPct val="100000"/>
              </a:lnSpc>
              <a:buNone/>
            </a:pPr>
            <a:r>
              <a:rPr lang="en-US" sz="22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03</a:t>
            </a:r>
            <a:endParaRPr lang="en-US" sz="1600" dirty="0"/>
          </a:p>
        </p:txBody>
      </p:sp>
      <p:sp>
        <p:nvSpPr>
          <p:cNvPr id="36" name="Shape 34"/>
          <p:cNvSpPr/>
          <p:nvPr/>
        </p:nvSpPr>
        <p:spPr>
          <a:xfrm>
            <a:off x="7021195" y="1303655"/>
            <a:ext cx="191770" cy="141605"/>
          </a:xfrm>
          <a:custGeom>
            <a:avLst/>
            <a:gdLst/>
            <a:ahLst/>
            <a:cxnLst/>
            <a:rect l="l" t="t" r="r" b="b"/>
            <a:pathLst>
              <a:path w="191770" h="141605">
                <a:moveTo>
                  <a:pt x="95885" y="0"/>
                </a:moveTo>
                <a:cubicBezTo>
                  <a:pt x="148904" y="0"/>
                  <a:pt x="191770" y="54851"/>
                  <a:pt x="191770" y="123135"/>
                </a:cubicBezTo>
                <a:cubicBezTo>
                  <a:pt x="191770" y="129292"/>
                  <a:pt x="191206" y="135448"/>
                  <a:pt x="190642" y="141605"/>
                </a:cubicBezTo>
                <a:lnTo>
                  <a:pt x="190642" y="141605"/>
                </a:lnTo>
                <a:lnTo>
                  <a:pt x="1128" y="141605"/>
                </a:lnTo>
                <a:lnTo>
                  <a:pt x="1128" y="141605"/>
                </a:lnTo>
                <a:cubicBezTo>
                  <a:pt x="564" y="135448"/>
                  <a:pt x="0" y="129292"/>
                  <a:pt x="0" y="123135"/>
                </a:cubicBezTo>
                <a:cubicBezTo>
                  <a:pt x="0" y="54851"/>
                  <a:pt x="42866" y="0"/>
                  <a:pt x="95885" y="0"/>
                </a:cubicBezTo>
                <a:close/>
              </a:path>
            </a:pathLst>
          </a:custGeom>
          <a:solidFill>
            <a:srgbClr val="295C74"/>
          </a:solidFill>
          <a:ln/>
        </p:spPr>
      </p:sp>
      <p:sp>
        <p:nvSpPr>
          <p:cNvPr id="37" name="Text 35"/>
          <p:cNvSpPr/>
          <p:nvPr/>
        </p:nvSpPr>
        <p:spPr>
          <a:xfrm>
            <a:off x="7021195" y="1303655"/>
            <a:ext cx="191770" cy="14160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38" name="Shape 36"/>
          <p:cNvSpPr/>
          <p:nvPr/>
        </p:nvSpPr>
        <p:spPr>
          <a:xfrm>
            <a:off x="6768465" y="5982970"/>
            <a:ext cx="1344930" cy="67310"/>
          </a:xfrm>
          <a:prstGeom prst="roundRect">
            <a:avLst/>
          </a:prstGeom>
          <a:gradFill flip="none" rotWithShape="1">
            <a:gsLst>
              <a:gs pos="0">
                <a:srgbClr val="74B2D6"/>
              </a:gs>
              <a:gs pos="71000">
                <a:srgbClr val="3178A1"/>
              </a:gs>
            </a:gsLst>
            <a:lin ang="2700000" scaled="1"/>
          </a:gradFill>
          <a:ln/>
        </p:spPr>
      </p:sp>
      <p:sp>
        <p:nvSpPr>
          <p:cNvPr id="39" name="Text 37"/>
          <p:cNvSpPr/>
          <p:nvPr/>
        </p:nvSpPr>
        <p:spPr>
          <a:xfrm>
            <a:off x="6768465" y="5982970"/>
            <a:ext cx="1344930" cy="67310"/>
          </a:xfrm>
          <a:prstGeom prst="rect">
            <a:avLst/>
          </a:prstGeom>
          <a:noFill/>
          <a:ln/>
        </p:spPr>
        <p:txBody>
          <a:bodyPr wrap="square" lIns="45720" tIns="91440" rIns="179705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40" name="Text 38"/>
          <p:cNvSpPr/>
          <p:nvPr/>
        </p:nvSpPr>
        <p:spPr>
          <a:xfrm>
            <a:off x="7213600" y="1651635"/>
            <a:ext cx="1249045" cy="66738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just">
              <a:lnSpc>
                <a:spcPct val="100000"/>
              </a:lnSpc>
              <a:buNone/>
            </a:pPr>
            <a:r>
              <a:rPr lang="en-US" sz="1600" b="1" dirty="0">
                <a:solidFill>
                  <a:srgbClr val="33333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工具矩阵</a:t>
            </a:r>
            <a:endParaRPr lang="en-US" sz="1600" dirty="0"/>
          </a:p>
        </p:txBody>
      </p:sp>
      <p:sp>
        <p:nvSpPr>
          <p:cNvPr id="41" name="Text 39"/>
          <p:cNvSpPr/>
          <p:nvPr/>
        </p:nvSpPr>
        <p:spPr>
          <a:xfrm>
            <a:off x="6463030" y="2524760"/>
            <a:ext cx="1955800" cy="315658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just">
              <a:lnSpc>
                <a:spcPct val="130000"/>
              </a:lnSpc>
              <a:buNone/>
            </a:pPr>
            <a:r>
              <a:rPr lang="en-US" sz="1400" dirty="0">
                <a:solidFill>
                  <a:srgbClr val="33333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Landscape.cncf.io提供了丰富的运维工具矩阵。</a:t>
            </a:r>
            <a:endParaRPr lang="en-US" sz="1600" dirty="0"/>
          </a:p>
        </p:txBody>
      </p:sp>
      <p:sp>
        <p:nvSpPr>
          <p:cNvPr id="42" name="Shape 40"/>
          <p:cNvSpPr/>
          <p:nvPr/>
        </p:nvSpPr>
        <p:spPr>
          <a:xfrm>
            <a:off x="422910" y="6374130"/>
            <a:ext cx="215900" cy="215900"/>
          </a:xfrm>
          <a:prstGeom prst="roundRect">
            <a:avLst>
              <a:gd name="adj" fmla="val 50000"/>
            </a:avLst>
          </a:prstGeom>
          <a:solidFill>
            <a:srgbClr val="6DAECC"/>
          </a:solidFill>
          <a:ln/>
        </p:spPr>
      </p:sp>
      <p:sp>
        <p:nvSpPr>
          <p:cNvPr id="43" name="Text 41"/>
          <p:cNvSpPr/>
          <p:nvPr/>
        </p:nvSpPr>
        <p:spPr>
          <a:xfrm>
            <a:off x="422910" y="6374130"/>
            <a:ext cx="215900" cy="2159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44" name="Shape 42"/>
          <p:cNvSpPr/>
          <p:nvPr/>
        </p:nvSpPr>
        <p:spPr>
          <a:xfrm>
            <a:off x="549910" y="6374130"/>
            <a:ext cx="215900" cy="215900"/>
          </a:xfrm>
          <a:prstGeom prst="roundRect">
            <a:avLst>
              <a:gd name="adj" fmla="val 50000"/>
            </a:avLst>
          </a:prstGeom>
          <a:solidFill>
            <a:srgbClr val="000000">
              <a:alpha val="0"/>
            </a:srgbClr>
          </a:solidFill>
          <a:ln w="19050">
            <a:solidFill>
              <a:srgbClr val="6DAECC"/>
            </a:solidFill>
            <a:prstDash val="solid"/>
          </a:ln>
        </p:spPr>
      </p:sp>
      <p:sp>
        <p:nvSpPr>
          <p:cNvPr id="45" name="Text 43"/>
          <p:cNvSpPr/>
          <p:nvPr/>
        </p:nvSpPr>
        <p:spPr>
          <a:xfrm>
            <a:off x="549910" y="6374130"/>
            <a:ext cx="215900" cy="2159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46" name="Text 44"/>
          <p:cNvSpPr/>
          <p:nvPr/>
        </p:nvSpPr>
        <p:spPr>
          <a:xfrm>
            <a:off x="638810" y="469900"/>
            <a:ext cx="10782935" cy="4318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marL="0" indent="0" algn="just">
              <a:lnSpc>
                <a:spcPct val="100000"/>
              </a:lnSpc>
              <a:buNone/>
            </a:pPr>
            <a:r>
              <a:rPr lang="en-US" sz="2800" b="1" dirty="0">
                <a:solidFill>
                  <a:srgbClr val="295C74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推荐资源</a:t>
            </a:r>
            <a:endParaRPr lang="en-US" sz="1600" dirty="0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test-kimi-img.moonshot.cn/pub/slides/slides_tmpl/image/25-05-30-10:49:21-d0shpcc75iks832je490.png"/>
          <p:cNvPicPr>
            <a:picLocks noChangeAspect="1"/>
          </p:cNvPicPr>
          <p:nvPr/>
        </p:nvPicPr>
        <p:blipFill>
          <a:blip r:embed="rId3"/>
          <a:srcRect l="3" r="3"/>
          <a:stretch/>
        </p:blipFill>
        <p:spPr>
          <a:xfrm>
            <a:off x="635" y="-5080"/>
            <a:ext cx="12191365" cy="686562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3777615" y="4553585"/>
            <a:ext cx="1918970" cy="24765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marL="0" indent="0" algn="ctr">
              <a:lnSpc>
                <a:spcPct val="100000"/>
              </a:lnSpc>
              <a:buNone/>
            </a:pPr>
            <a:r>
              <a:rPr lang="en-US" sz="16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汇报人:Kimi</a:t>
            </a:r>
            <a:endParaRPr lang="en-US" sz="1600" dirty="0"/>
          </a:p>
        </p:txBody>
      </p:sp>
      <p:sp>
        <p:nvSpPr>
          <p:cNvPr id="4" name="Text 1"/>
          <p:cNvSpPr/>
          <p:nvPr/>
        </p:nvSpPr>
        <p:spPr>
          <a:xfrm>
            <a:off x="6495415" y="4553585"/>
            <a:ext cx="1918970" cy="24765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marL="0" indent="0" algn="ctr">
              <a:lnSpc>
                <a:spcPct val="100000"/>
              </a:lnSpc>
              <a:buNone/>
            </a:pPr>
            <a:r>
              <a:rPr lang="en-US" sz="16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时间:2025.01.01</a:t>
            </a:r>
            <a:endParaRPr lang="en-US" sz="1600" dirty="0"/>
          </a:p>
        </p:txBody>
      </p:sp>
      <p:sp>
        <p:nvSpPr>
          <p:cNvPr id="5" name="Text 2"/>
          <p:cNvSpPr/>
          <p:nvPr/>
        </p:nvSpPr>
        <p:spPr>
          <a:xfrm>
            <a:off x="649605" y="269240"/>
            <a:ext cx="4064000" cy="27622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marL="0" indent="0" algn="l">
              <a:lnSpc>
                <a:spcPct val="100000"/>
              </a:lnSpc>
              <a:buNone/>
            </a:pPr>
            <a:r>
              <a:rPr lang="en-US" sz="18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YOUR LOGO</a:t>
            </a:r>
            <a:endParaRPr lang="en-US" sz="1600" dirty="0"/>
          </a:p>
        </p:txBody>
      </p:sp>
      <p:sp>
        <p:nvSpPr>
          <p:cNvPr id="6" name="Text 3"/>
          <p:cNvSpPr/>
          <p:nvPr/>
        </p:nvSpPr>
        <p:spPr>
          <a:xfrm>
            <a:off x="2715260" y="3366770"/>
            <a:ext cx="6761480" cy="141478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 marL="0" indent="0" algn="ctr">
              <a:lnSpc>
                <a:spcPct val="100000"/>
              </a:lnSpc>
              <a:buNone/>
            </a:pPr>
            <a:r>
              <a:rPr lang="en-US" sz="60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THANK YOU</a:t>
            </a:r>
            <a:endParaRPr lang="en-US" sz="1600" dirty="0"/>
          </a:p>
        </p:txBody>
      </p:sp>
      <p:sp>
        <p:nvSpPr>
          <p:cNvPr id="7" name="Text 4"/>
          <p:cNvSpPr/>
          <p:nvPr/>
        </p:nvSpPr>
        <p:spPr>
          <a:xfrm>
            <a:off x="2227898" y="2035810"/>
            <a:ext cx="7736205" cy="141478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/>
          <a:lstStyle/>
          <a:p>
            <a:pPr marL="0" indent="0" algn="ctr">
              <a:lnSpc>
                <a:spcPct val="100000"/>
              </a:lnSpc>
              <a:buNone/>
            </a:pPr>
            <a:r>
              <a:rPr lang="en-US" sz="8000" b="1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感谢您的观看</a:t>
            </a:r>
            <a:endParaRPr lang="en-US" sz="16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test-kimi-img.moonshot.cn/pub/slides/slides_tmpl/image/25-05-30-10:48:20-d0shot475iks832je3p0.png"/>
          <p:cNvPicPr>
            <a:picLocks noChangeAspect="1"/>
          </p:cNvPicPr>
          <p:nvPr/>
        </p:nvPicPr>
        <p:blipFill>
          <a:blip r:embed="rId3"/>
          <a:srcRect t="55" b="55"/>
          <a:stretch/>
        </p:blipFill>
        <p:spPr>
          <a:xfrm>
            <a:off x="0" y="0"/>
            <a:ext cx="12192000" cy="45974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37235" y="5007610"/>
            <a:ext cx="4088765" cy="12319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marL="0" indent="0" algn="l">
              <a:lnSpc>
                <a:spcPct val="100000"/>
              </a:lnSpc>
              <a:buNone/>
            </a:pPr>
            <a:r>
              <a:rPr lang="en-US" sz="80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01</a:t>
            </a:r>
            <a:endParaRPr lang="en-US" sz="1600" dirty="0"/>
          </a:p>
        </p:txBody>
      </p:sp>
      <p:sp>
        <p:nvSpPr>
          <p:cNvPr id="4" name="Text 1"/>
          <p:cNvSpPr/>
          <p:nvPr/>
        </p:nvSpPr>
        <p:spPr>
          <a:xfrm>
            <a:off x="2743835" y="4946015"/>
            <a:ext cx="4779645" cy="67945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marL="0" indent="0" algn="just">
              <a:lnSpc>
                <a:spcPct val="100000"/>
              </a:lnSpc>
              <a:buNone/>
            </a:pPr>
            <a:r>
              <a:rPr lang="en-US" sz="44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运维演进四阶段</a:t>
            </a:r>
            <a:endParaRPr lang="en-US" sz="1600" dirty="0"/>
          </a:p>
        </p:txBody>
      </p:sp>
      <p:sp>
        <p:nvSpPr>
          <p:cNvPr id="5" name="Shape 2"/>
          <p:cNvSpPr/>
          <p:nvPr/>
        </p:nvSpPr>
        <p:spPr>
          <a:xfrm>
            <a:off x="2471420" y="5046345"/>
            <a:ext cx="75565" cy="1244600"/>
          </a:xfrm>
          <a:prstGeom prst="roundRect">
            <a:avLst>
              <a:gd name="adj" fmla="val 50000"/>
            </a:avLst>
          </a:prstGeom>
          <a:solidFill>
            <a:srgbClr val="000000"/>
          </a:solidFill>
          <a:ln/>
        </p:spPr>
      </p:sp>
      <p:sp>
        <p:nvSpPr>
          <p:cNvPr id="6" name="Text 3"/>
          <p:cNvSpPr/>
          <p:nvPr/>
        </p:nvSpPr>
        <p:spPr>
          <a:xfrm>
            <a:off x="2471420" y="5046345"/>
            <a:ext cx="75565" cy="12446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7" name="Text 4"/>
          <p:cNvSpPr/>
          <p:nvPr/>
        </p:nvSpPr>
        <p:spPr>
          <a:xfrm>
            <a:off x="8585200" y="5926455"/>
            <a:ext cx="3276600" cy="4318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marL="0" indent="0" algn="r">
              <a:lnSpc>
                <a:spcPct val="100000"/>
              </a:lnSpc>
              <a:buNone/>
            </a:pPr>
            <a:r>
              <a:rPr lang="en-US" sz="2800" dirty="0">
                <a:solidFill>
                  <a:srgbClr val="6DAECC">
                    <a:alpha val="2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THE FIRST PART</a:t>
            </a:r>
            <a:endParaRPr lang="en-US" sz="16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1"/>
          <p:cNvSpPr/>
          <p:nvPr/>
        </p:nvSpPr>
        <p:spPr>
          <a:xfrm>
            <a:off x="-3471545" y="1610995"/>
            <a:ext cx="7499350" cy="416433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6" name="Text 3"/>
          <p:cNvSpPr/>
          <p:nvPr/>
        </p:nvSpPr>
        <p:spPr>
          <a:xfrm>
            <a:off x="-3773170" y="1443355"/>
            <a:ext cx="8102600" cy="449961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8" name="Text 5"/>
          <p:cNvSpPr/>
          <p:nvPr/>
        </p:nvSpPr>
        <p:spPr>
          <a:xfrm>
            <a:off x="2808605" y="1239520"/>
            <a:ext cx="652145" cy="66357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9" name="Shape 6"/>
          <p:cNvSpPr/>
          <p:nvPr/>
        </p:nvSpPr>
        <p:spPr>
          <a:xfrm>
            <a:off x="4010025" y="3220720"/>
            <a:ext cx="652145" cy="663575"/>
          </a:xfrm>
          <a:prstGeom prst="ellipse">
            <a:avLst/>
          </a:prstGeom>
          <a:solidFill>
            <a:srgbClr val="255A79"/>
          </a:solidFill>
          <a:ln/>
        </p:spPr>
      </p:sp>
      <p:sp>
        <p:nvSpPr>
          <p:cNvPr id="10" name="Text 7"/>
          <p:cNvSpPr/>
          <p:nvPr/>
        </p:nvSpPr>
        <p:spPr>
          <a:xfrm>
            <a:off x="4010025" y="3220720"/>
            <a:ext cx="652145" cy="66357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12" name="Text 9"/>
          <p:cNvSpPr/>
          <p:nvPr/>
        </p:nvSpPr>
        <p:spPr>
          <a:xfrm>
            <a:off x="3161030" y="5215890"/>
            <a:ext cx="652145" cy="66357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13" name="Text 10"/>
          <p:cNvSpPr/>
          <p:nvPr/>
        </p:nvSpPr>
        <p:spPr>
          <a:xfrm>
            <a:off x="2846705" y="1313815"/>
            <a:ext cx="591820" cy="4318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marL="0" indent="0" algn="l">
              <a:lnSpc>
                <a:spcPct val="100000"/>
              </a:lnSpc>
              <a:buNone/>
            </a:pPr>
            <a:r>
              <a:rPr lang="en-US" sz="28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01</a:t>
            </a:r>
            <a:endParaRPr lang="en-US" sz="1600" dirty="0"/>
          </a:p>
        </p:txBody>
      </p:sp>
      <p:sp>
        <p:nvSpPr>
          <p:cNvPr id="14" name="Text 11"/>
          <p:cNvSpPr/>
          <p:nvPr/>
        </p:nvSpPr>
        <p:spPr>
          <a:xfrm>
            <a:off x="4027170" y="3285490"/>
            <a:ext cx="642620" cy="4318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marL="0" indent="0" algn="l">
              <a:lnSpc>
                <a:spcPct val="100000"/>
              </a:lnSpc>
              <a:buNone/>
            </a:pPr>
            <a:r>
              <a:rPr lang="en-US" sz="28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02</a:t>
            </a:r>
            <a:endParaRPr lang="en-US" sz="1600" dirty="0"/>
          </a:p>
        </p:txBody>
      </p:sp>
      <p:sp>
        <p:nvSpPr>
          <p:cNvPr id="15" name="Text 12"/>
          <p:cNvSpPr/>
          <p:nvPr/>
        </p:nvSpPr>
        <p:spPr>
          <a:xfrm>
            <a:off x="3167380" y="5291455"/>
            <a:ext cx="667385" cy="4318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marL="0" indent="0" algn="l">
              <a:lnSpc>
                <a:spcPct val="100000"/>
              </a:lnSpc>
              <a:buNone/>
            </a:pPr>
            <a:r>
              <a:rPr lang="en-US" sz="2800" dirty="0">
                <a:solidFill>
                  <a:srgbClr val="FFFFFF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03</a:t>
            </a:r>
            <a:endParaRPr lang="en-US" sz="1600" dirty="0"/>
          </a:p>
        </p:txBody>
      </p:sp>
      <p:sp>
        <p:nvSpPr>
          <p:cNvPr id="16" name="Text 13"/>
          <p:cNvSpPr/>
          <p:nvPr/>
        </p:nvSpPr>
        <p:spPr>
          <a:xfrm>
            <a:off x="3275504" y="904082"/>
            <a:ext cx="6838950" cy="3048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marL="0" indent="0" algn="l">
              <a:lnSpc>
                <a:spcPct val="100000"/>
              </a:lnSpc>
              <a:buNone/>
            </a:pPr>
            <a:r>
              <a:rPr lang="en-US" sz="20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关键拐点</a:t>
            </a:r>
            <a:endParaRPr lang="en-US" sz="1600" dirty="0"/>
          </a:p>
        </p:txBody>
      </p:sp>
      <p:sp>
        <p:nvSpPr>
          <p:cNvPr id="17" name="Text 14"/>
          <p:cNvSpPr/>
          <p:nvPr/>
        </p:nvSpPr>
        <p:spPr>
          <a:xfrm>
            <a:off x="3275504" y="1360647"/>
            <a:ext cx="6838950" cy="580231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marL="0" indent="0" algn="just">
              <a:lnSpc>
                <a:spcPct val="130000"/>
              </a:lnSpc>
              <a:buNone/>
            </a:pPr>
            <a:r>
              <a:rPr lang="en-US" sz="1400" dirty="0">
                <a:solidFill>
                  <a:srgbClr val="2B2F3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2013年Docker诞生，2022年ChatGPT引发运维智能革命，这两个关键拐点极大地推动了运维技术的发展。</a:t>
            </a:r>
            <a:endParaRPr lang="en-US" sz="1600" dirty="0"/>
          </a:p>
        </p:txBody>
      </p:sp>
      <p:sp>
        <p:nvSpPr>
          <p:cNvPr id="20" name="Text 17"/>
          <p:cNvSpPr/>
          <p:nvPr/>
        </p:nvSpPr>
        <p:spPr>
          <a:xfrm>
            <a:off x="4859020" y="3302000"/>
            <a:ext cx="6838950" cy="3048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marL="0" indent="0" algn="l">
              <a:lnSpc>
                <a:spcPct val="100000"/>
              </a:lnSpc>
              <a:buNone/>
            </a:pPr>
            <a:r>
              <a:rPr lang="en-US" sz="20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时代划分</a:t>
            </a:r>
            <a:endParaRPr lang="en-US" sz="1600" dirty="0"/>
          </a:p>
        </p:txBody>
      </p:sp>
      <p:sp>
        <p:nvSpPr>
          <p:cNvPr id="22" name="Text 19"/>
          <p:cNvSpPr/>
          <p:nvPr/>
        </p:nvSpPr>
        <p:spPr>
          <a:xfrm>
            <a:off x="638810" y="315595"/>
            <a:ext cx="10782935" cy="4318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marL="0" indent="0" algn="just">
              <a:lnSpc>
                <a:spcPct val="100000"/>
              </a:lnSpc>
              <a:buNone/>
            </a:pPr>
            <a:r>
              <a:rPr lang="en-US" sz="2800" b="1" dirty="0">
                <a:solidFill>
                  <a:srgbClr val="295C74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效率跨越式提升</a:t>
            </a:r>
            <a:endParaRPr lang="en-US" sz="1600" dirty="0"/>
          </a:p>
        </p:txBody>
      </p:sp>
      <p:graphicFrame>
        <p:nvGraphicFramePr>
          <p:cNvPr id="23" name="表格 22">
            <a:extLst>
              <a:ext uri="{FF2B5EF4-FFF2-40B4-BE49-F238E27FC236}">
                <a16:creationId xmlns:a16="http://schemas.microsoft.com/office/drawing/2014/main" id="{5FD7835E-D4AC-5BE9-4048-BF149621707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16433693"/>
              </p:ext>
            </p:extLst>
          </p:nvPr>
        </p:nvGraphicFramePr>
        <p:xfrm>
          <a:off x="638810" y="2510750"/>
          <a:ext cx="9826740" cy="2495630"/>
        </p:xfrm>
        <a:graphic>
          <a:graphicData uri="http://schemas.openxmlformats.org/drawingml/2006/table">
            <a:tbl>
              <a:tblPr/>
              <a:tblGrid>
                <a:gridCol w="1965348">
                  <a:extLst>
                    <a:ext uri="{9D8B030D-6E8A-4147-A177-3AD203B41FA5}">
                      <a16:colId xmlns:a16="http://schemas.microsoft.com/office/drawing/2014/main" val="293234651"/>
                    </a:ext>
                  </a:extLst>
                </a:gridCol>
                <a:gridCol w="1965348">
                  <a:extLst>
                    <a:ext uri="{9D8B030D-6E8A-4147-A177-3AD203B41FA5}">
                      <a16:colId xmlns:a16="http://schemas.microsoft.com/office/drawing/2014/main" val="1555983992"/>
                    </a:ext>
                  </a:extLst>
                </a:gridCol>
                <a:gridCol w="1965348">
                  <a:extLst>
                    <a:ext uri="{9D8B030D-6E8A-4147-A177-3AD203B41FA5}">
                      <a16:colId xmlns:a16="http://schemas.microsoft.com/office/drawing/2014/main" val="181469019"/>
                    </a:ext>
                  </a:extLst>
                </a:gridCol>
                <a:gridCol w="1965348">
                  <a:extLst>
                    <a:ext uri="{9D8B030D-6E8A-4147-A177-3AD203B41FA5}">
                      <a16:colId xmlns:a16="http://schemas.microsoft.com/office/drawing/2014/main" val="4188790862"/>
                    </a:ext>
                  </a:extLst>
                </a:gridCol>
                <a:gridCol w="1965348">
                  <a:extLst>
                    <a:ext uri="{9D8B030D-6E8A-4147-A177-3AD203B41FA5}">
                      <a16:colId xmlns:a16="http://schemas.microsoft.com/office/drawing/2014/main" val="522396366"/>
                    </a:ext>
                  </a:extLst>
                </a:gridCol>
              </a:tblGrid>
              <a:tr h="499126"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zh-CN" altLang="en-US">
                          <a:effectLst/>
                        </a:rPr>
                        <a:t>时代</a:t>
                      </a:r>
                    </a:p>
                  </a:txBody>
                  <a:tcPr anchor="ctr">
                    <a:lnL>
                      <a:noFill/>
                    </a:lnL>
                    <a:lnR w="4763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4763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EDE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altLang="zh-CN" dirty="0">
                          <a:effectLst/>
                        </a:rPr>
                        <a:t>1990-2005</a:t>
                      </a:r>
                    </a:p>
                  </a:txBody>
                  <a:tcPr anchor="ctr">
                    <a:lnL w="4763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4763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EDE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altLang="zh-CN">
                          <a:effectLst/>
                        </a:rPr>
                        <a:t>2005-2015</a:t>
                      </a:r>
                    </a:p>
                  </a:txBody>
                  <a:tcPr anchor="ctr">
                    <a:lnL w="4763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4763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EDE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altLang="zh-CN">
                          <a:effectLst/>
                        </a:rPr>
                        <a:t>2015-2020</a:t>
                      </a:r>
                    </a:p>
                  </a:txBody>
                  <a:tcPr anchor="ctr">
                    <a:lnL w="4763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4763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EDE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altLang="zh-CN">
                          <a:effectLst/>
                        </a:rPr>
                        <a:t>2020-2025</a:t>
                      </a:r>
                    </a:p>
                  </a:txBody>
                  <a:tcPr anchor="ctr">
                    <a:lnL w="4763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4763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EDE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20664350"/>
                  </a:ext>
                </a:extLst>
              </a:tr>
              <a:tr h="499126"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zh-CN" altLang="en-US">
                          <a:effectLst/>
                        </a:rPr>
                        <a:t>​</a:t>
                      </a:r>
                      <a:r>
                        <a:rPr lang="zh-CN" altLang="en-US" b="1">
                          <a:effectLst/>
                          <a:latin typeface="-apple-system"/>
                        </a:rPr>
                        <a:t>范式</a:t>
                      </a:r>
                      <a:r>
                        <a:rPr lang="zh-CN" altLang="en-US">
                          <a:effectLst/>
                        </a:rPr>
                        <a:t>​</a:t>
                      </a:r>
                    </a:p>
                  </a:txBody>
                  <a:tcPr anchor="ctr">
                    <a:lnL>
                      <a:noFill/>
                    </a:lnL>
                    <a:lnR w="4763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zh-CN" altLang="en-US">
                          <a:effectLst/>
                        </a:rPr>
                        <a:t>手工运维</a:t>
                      </a:r>
                    </a:p>
                  </a:txBody>
                  <a:tcPr anchor="ctr">
                    <a:lnL w="4763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zh-CN" altLang="en-US">
                          <a:effectLst/>
                        </a:rPr>
                        <a:t>工具化运维</a:t>
                      </a:r>
                    </a:p>
                  </a:txBody>
                  <a:tcPr anchor="ctr">
                    <a:lnL w="4763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zh-CN" altLang="en-US">
                          <a:effectLst/>
                        </a:rPr>
                        <a:t>自动化运维</a:t>
                      </a:r>
                    </a:p>
                  </a:txBody>
                  <a:tcPr anchor="ctr">
                    <a:lnL w="4763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zh-CN" altLang="en-US">
                          <a:effectLst/>
                        </a:rPr>
                        <a:t>智能运维</a:t>
                      </a:r>
                    </a:p>
                  </a:txBody>
                  <a:tcPr anchor="ctr">
                    <a:lnL w="4763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4763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67380877"/>
                  </a:ext>
                </a:extLst>
              </a:tr>
              <a:tr h="499126"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>
                          <a:effectLst/>
                        </a:rPr>
                        <a:t>​</a:t>
                      </a:r>
                      <a:r>
                        <a:rPr lang="en-US" b="1">
                          <a:effectLst/>
                          <a:latin typeface="-apple-system"/>
                        </a:rPr>
                        <a:t>MTTR</a:t>
                      </a:r>
                      <a:r>
                        <a:rPr lang="en-US">
                          <a:effectLst/>
                        </a:rPr>
                        <a:t>​</a:t>
                      </a:r>
                    </a:p>
                  </a:txBody>
                  <a:tcPr anchor="ctr">
                    <a:lnL>
                      <a:noFill/>
                    </a:lnL>
                    <a:lnR w="4763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zh-CN" altLang="en-US">
                          <a:effectLst/>
                        </a:rPr>
                        <a:t>小时级</a:t>
                      </a:r>
                    </a:p>
                  </a:txBody>
                  <a:tcPr anchor="ctr">
                    <a:lnL w="4763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zh-CN" altLang="en-US">
                          <a:effectLst/>
                        </a:rPr>
                        <a:t>分钟级</a:t>
                      </a:r>
                    </a:p>
                  </a:txBody>
                  <a:tcPr anchor="ctr">
                    <a:lnL w="4763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zh-CN" altLang="en-US">
                          <a:effectLst/>
                        </a:rPr>
                        <a:t>秒级响应</a:t>
                      </a:r>
                    </a:p>
                  </a:txBody>
                  <a:tcPr anchor="ctr">
                    <a:lnL w="4763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zh-CN" altLang="en-US">
                          <a:effectLst/>
                        </a:rPr>
                        <a:t>毫秒自愈</a:t>
                      </a:r>
                    </a:p>
                  </a:txBody>
                  <a:tcPr anchor="ctr">
                    <a:lnL w="4763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4763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97135506"/>
                  </a:ext>
                </a:extLst>
              </a:tr>
              <a:tr h="499126"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zh-CN" altLang="en-US">
                          <a:effectLst/>
                        </a:rPr>
                        <a:t>​</a:t>
                      </a:r>
                      <a:r>
                        <a:rPr lang="zh-CN" altLang="en-US" b="1">
                          <a:effectLst/>
                          <a:latin typeface="-apple-system"/>
                        </a:rPr>
                        <a:t>代表技术</a:t>
                      </a:r>
                      <a:r>
                        <a:rPr lang="zh-CN" altLang="en-US">
                          <a:effectLst/>
                        </a:rPr>
                        <a:t>​</a:t>
                      </a:r>
                    </a:p>
                  </a:txBody>
                  <a:tcPr anchor="ctr">
                    <a:lnL>
                      <a:noFill/>
                    </a:lnL>
                    <a:lnR w="4763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>
                          <a:effectLst/>
                        </a:rPr>
                        <a:t>Shell</a:t>
                      </a:r>
                      <a:r>
                        <a:rPr lang="zh-CN" altLang="en-US">
                          <a:effectLst/>
                        </a:rPr>
                        <a:t>脚本</a:t>
                      </a:r>
                    </a:p>
                  </a:txBody>
                  <a:tcPr anchor="ctr">
                    <a:lnL w="4763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>
                          <a:effectLst/>
                        </a:rPr>
                        <a:t>Puppet/Zabbix</a:t>
                      </a:r>
                    </a:p>
                  </a:txBody>
                  <a:tcPr anchor="ctr">
                    <a:lnL w="4763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>
                          <a:effectLst/>
                        </a:rPr>
                        <a:t>Kubernetes</a:t>
                      </a:r>
                    </a:p>
                  </a:txBody>
                  <a:tcPr anchor="ctr">
                    <a:lnL w="4763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>
                          <a:effectLst/>
                        </a:rPr>
                        <a:t>AIOps+LLM</a:t>
                      </a:r>
                    </a:p>
                  </a:txBody>
                  <a:tcPr anchor="ctr">
                    <a:lnL w="4763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4763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18507146"/>
                  </a:ext>
                </a:extLst>
              </a:tr>
              <a:tr h="499126"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zh-CN" altLang="en-US">
                          <a:effectLst/>
                        </a:rPr>
                        <a:t>​</a:t>
                      </a:r>
                      <a:r>
                        <a:rPr lang="zh-CN" altLang="en-US" b="1">
                          <a:effectLst/>
                          <a:latin typeface="-apple-system"/>
                        </a:rPr>
                        <a:t>效率增益</a:t>
                      </a:r>
                      <a:r>
                        <a:rPr lang="zh-CN" altLang="en-US">
                          <a:effectLst/>
                        </a:rPr>
                        <a:t>​</a:t>
                      </a:r>
                    </a:p>
                  </a:txBody>
                  <a:tcPr anchor="ctr">
                    <a:lnL>
                      <a:noFill/>
                    </a:lnL>
                    <a:lnR w="4763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>
                          <a:effectLst/>
                        </a:rPr>
                        <a:t>1x</a:t>
                      </a:r>
                    </a:p>
                  </a:txBody>
                  <a:tcPr anchor="ctr">
                    <a:lnL w="4763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>
                          <a:effectLst/>
                        </a:rPr>
                        <a:t>5x</a:t>
                      </a:r>
                    </a:p>
                  </a:txBody>
                  <a:tcPr anchor="ctr">
                    <a:lnL w="4763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>
                          <a:effectLst/>
                        </a:rPr>
                        <a:t>50x</a:t>
                      </a:r>
                    </a:p>
                  </a:txBody>
                  <a:tcPr anchor="ctr">
                    <a:lnL w="4763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dirty="0">
                          <a:effectLst/>
                        </a:rPr>
                        <a:t>200x+</a:t>
                      </a:r>
                    </a:p>
                  </a:txBody>
                  <a:tcPr anchor="ctr">
                    <a:lnL w="4763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4763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4667335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test-kimi-img.moonshot.cn/pub/slides/slides_tmpl/image/25-05-30-10:48:20-d0shot475iks832je3p0.png"/>
          <p:cNvPicPr>
            <a:picLocks noChangeAspect="1"/>
          </p:cNvPicPr>
          <p:nvPr/>
        </p:nvPicPr>
        <p:blipFill>
          <a:blip r:embed="rId3"/>
          <a:srcRect t="55" b="55"/>
          <a:stretch/>
        </p:blipFill>
        <p:spPr>
          <a:xfrm>
            <a:off x="0" y="0"/>
            <a:ext cx="12192000" cy="45974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37235" y="5007610"/>
            <a:ext cx="4088765" cy="12319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marL="0" indent="0" algn="l">
              <a:lnSpc>
                <a:spcPct val="100000"/>
              </a:lnSpc>
              <a:buNone/>
            </a:pPr>
            <a:r>
              <a:rPr lang="en-US" sz="80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02</a:t>
            </a:r>
            <a:endParaRPr lang="en-US" sz="1600" dirty="0"/>
          </a:p>
        </p:txBody>
      </p:sp>
      <p:sp>
        <p:nvSpPr>
          <p:cNvPr id="4" name="Text 1"/>
          <p:cNvSpPr/>
          <p:nvPr/>
        </p:nvSpPr>
        <p:spPr>
          <a:xfrm>
            <a:off x="2743835" y="4946015"/>
            <a:ext cx="4779645" cy="142875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marL="0" indent="0" algn="just">
              <a:lnSpc>
                <a:spcPct val="100000"/>
              </a:lnSpc>
              <a:buNone/>
            </a:pPr>
            <a:r>
              <a:rPr lang="en-US" sz="44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三大颠覆性技术突破</a:t>
            </a:r>
            <a:endParaRPr lang="en-US" sz="1600" dirty="0"/>
          </a:p>
        </p:txBody>
      </p:sp>
      <p:sp>
        <p:nvSpPr>
          <p:cNvPr id="5" name="Shape 2"/>
          <p:cNvSpPr/>
          <p:nvPr/>
        </p:nvSpPr>
        <p:spPr>
          <a:xfrm>
            <a:off x="2471420" y="5046345"/>
            <a:ext cx="75565" cy="1244600"/>
          </a:xfrm>
          <a:prstGeom prst="roundRect">
            <a:avLst>
              <a:gd name="adj" fmla="val 50000"/>
            </a:avLst>
          </a:prstGeom>
          <a:solidFill>
            <a:srgbClr val="000000"/>
          </a:solidFill>
          <a:ln/>
        </p:spPr>
      </p:sp>
      <p:sp>
        <p:nvSpPr>
          <p:cNvPr id="6" name="Text 3"/>
          <p:cNvSpPr/>
          <p:nvPr/>
        </p:nvSpPr>
        <p:spPr>
          <a:xfrm>
            <a:off x="2471420" y="5046345"/>
            <a:ext cx="75565" cy="12446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7" name="Text 4"/>
          <p:cNvSpPr/>
          <p:nvPr/>
        </p:nvSpPr>
        <p:spPr>
          <a:xfrm>
            <a:off x="8585200" y="5926455"/>
            <a:ext cx="3276600" cy="4318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marL="0" indent="0" algn="r">
              <a:lnSpc>
                <a:spcPct val="100000"/>
              </a:lnSpc>
              <a:buNone/>
            </a:pPr>
            <a:r>
              <a:rPr lang="en-US" sz="2800" dirty="0">
                <a:solidFill>
                  <a:srgbClr val="6DAECC">
                    <a:alpha val="2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THE FIRST PART</a:t>
            </a:r>
            <a:endParaRPr lang="en-US" sz="16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test-kimi-img.moonshot.cn/pub/slides/slides_tmpl/image/25-05-30-10:49:02-d0shp7k75iks832je45g.png"/>
          <p:cNvPicPr>
            <a:picLocks noChangeAspect="1"/>
          </p:cNvPicPr>
          <p:nvPr/>
        </p:nvPicPr>
        <p:blipFill>
          <a:blip r:embed="rId3"/>
          <a:srcRect l="20" r="20"/>
          <a:stretch/>
        </p:blipFill>
        <p:spPr>
          <a:xfrm>
            <a:off x="630555" y="1304290"/>
            <a:ext cx="3889375" cy="476123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3981450" y="5556885"/>
            <a:ext cx="668020" cy="727075"/>
          </a:xfrm>
          <a:prstGeom prst="roundRect">
            <a:avLst>
              <a:gd name="adj" fmla="val 10513"/>
            </a:avLst>
          </a:prstGeom>
          <a:solidFill>
            <a:srgbClr val="295C74"/>
          </a:solidFill>
          <a:ln/>
        </p:spPr>
      </p:sp>
      <p:sp>
        <p:nvSpPr>
          <p:cNvPr id="4" name="Text 1"/>
          <p:cNvSpPr/>
          <p:nvPr/>
        </p:nvSpPr>
        <p:spPr>
          <a:xfrm>
            <a:off x="3981450" y="5556885"/>
            <a:ext cx="668020" cy="72707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5" name="Shape 2"/>
          <p:cNvSpPr/>
          <p:nvPr/>
        </p:nvSpPr>
        <p:spPr>
          <a:xfrm>
            <a:off x="4871720" y="3219450"/>
            <a:ext cx="3194685" cy="2845435"/>
          </a:xfrm>
          <a:prstGeom prst="roundRect">
            <a:avLst>
              <a:gd name="adj" fmla="val 10513"/>
            </a:avLst>
          </a:prstGeom>
          <a:solidFill>
            <a:srgbClr val="FFFFFF"/>
          </a:solidFill>
          <a:ln w="12700">
            <a:solidFill>
              <a:srgbClr val="295C74"/>
            </a:solidFill>
            <a:prstDash val="solid"/>
          </a:ln>
        </p:spPr>
      </p:sp>
      <p:sp>
        <p:nvSpPr>
          <p:cNvPr id="6" name="Text 3"/>
          <p:cNvSpPr/>
          <p:nvPr/>
        </p:nvSpPr>
        <p:spPr>
          <a:xfrm>
            <a:off x="4871720" y="3219450"/>
            <a:ext cx="3194685" cy="284543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7" name="Shape 4"/>
          <p:cNvSpPr/>
          <p:nvPr/>
        </p:nvSpPr>
        <p:spPr>
          <a:xfrm>
            <a:off x="8293100" y="3244850"/>
            <a:ext cx="3157220" cy="2833370"/>
          </a:xfrm>
          <a:prstGeom prst="roundRect">
            <a:avLst>
              <a:gd name="adj" fmla="val 10513"/>
            </a:avLst>
          </a:prstGeom>
          <a:solidFill>
            <a:srgbClr val="FFFFFF"/>
          </a:solidFill>
          <a:ln w="12700">
            <a:solidFill>
              <a:srgbClr val="295C74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8293100" y="3244850"/>
            <a:ext cx="3157220" cy="283337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9" name="Shape 6"/>
          <p:cNvSpPr/>
          <p:nvPr/>
        </p:nvSpPr>
        <p:spPr>
          <a:xfrm rot="16200000">
            <a:off x="7375085" y="-681795"/>
            <a:ext cx="72000" cy="5166995"/>
          </a:xfrm>
          <a:prstGeom prst="parallelogram">
            <a:avLst/>
          </a:prstGeom>
          <a:gradFill flip="none" rotWithShape="1">
            <a:gsLst>
              <a:gs pos="28000">
                <a:srgbClr val="A8CFE0">
                  <a:alpha val="0"/>
                </a:srgbClr>
              </a:gs>
              <a:gs pos="100000">
                <a:srgbClr val="3178A1"/>
              </a:gs>
            </a:gsLst>
            <a:lin ang="16200000" scaled="1"/>
          </a:gradFill>
          <a:ln/>
        </p:spPr>
      </p:sp>
      <p:sp>
        <p:nvSpPr>
          <p:cNvPr id="10" name="Text 7"/>
          <p:cNvSpPr/>
          <p:nvPr/>
        </p:nvSpPr>
        <p:spPr>
          <a:xfrm rot="16200000">
            <a:off x="7375085" y="-681795"/>
            <a:ext cx="72000" cy="516699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11" name="Text 8"/>
          <p:cNvSpPr/>
          <p:nvPr/>
        </p:nvSpPr>
        <p:spPr>
          <a:xfrm>
            <a:off x="4802505" y="1382395"/>
            <a:ext cx="4551045" cy="37465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marL="0" indent="0" algn="just">
              <a:lnSpc>
                <a:spcPct val="100000"/>
              </a:lnSpc>
              <a:buNone/>
            </a:pPr>
            <a:r>
              <a:rPr lang="en-US" sz="24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云原生技术</a:t>
            </a:r>
            <a:endParaRPr lang="en-US" sz="1600" dirty="0"/>
          </a:p>
        </p:txBody>
      </p:sp>
      <p:sp>
        <p:nvSpPr>
          <p:cNvPr id="12" name="Text 9"/>
          <p:cNvSpPr/>
          <p:nvPr/>
        </p:nvSpPr>
        <p:spPr>
          <a:xfrm>
            <a:off x="4802505" y="1976755"/>
            <a:ext cx="6647815" cy="580231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marL="0" indent="0" algn="just">
              <a:lnSpc>
                <a:spcPct val="130000"/>
              </a:lnSpc>
              <a:buNone/>
            </a:pPr>
            <a:r>
              <a:rPr lang="en-US" sz="1400" dirty="0">
                <a:solidFill>
                  <a:srgbClr val="2B2F3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云原生技术通过容器化、微服务等手段，重塑了运维体系，使应用的开发、部署和运维更加高效。</a:t>
            </a:r>
            <a:endParaRPr lang="en-US" sz="1600" dirty="0"/>
          </a:p>
        </p:txBody>
      </p:sp>
      <p:sp>
        <p:nvSpPr>
          <p:cNvPr id="13" name="Text 10"/>
          <p:cNvSpPr/>
          <p:nvPr/>
        </p:nvSpPr>
        <p:spPr>
          <a:xfrm>
            <a:off x="2032000" y="1793240"/>
            <a:ext cx="4064000" cy="27622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marL="0" indent="0" algn="l">
              <a:lnSpc>
                <a:spcPct val="100000"/>
              </a:lnSpc>
              <a:buNone/>
            </a:pPr>
            <a:r>
              <a:rPr lang="en-US" sz="1800" dirty="0">
                <a:solidFill>
                  <a:srgbClr val="33333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</a:t>
            </a:r>
            <a:endParaRPr lang="en-US" sz="1600" dirty="0"/>
          </a:p>
        </p:txBody>
      </p:sp>
      <p:sp>
        <p:nvSpPr>
          <p:cNvPr id="14" name="Text 11"/>
          <p:cNvSpPr/>
          <p:nvPr/>
        </p:nvSpPr>
        <p:spPr>
          <a:xfrm>
            <a:off x="5048250" y="3526155"/>
            <a:ext cx="3100705" cy="247650"/>
          </a:xfrm>
          <a:prstGeom prst="rect">
            <a:avLst/>
          </a:prstGeom>
          <a:noFill/>
          <a:ln/>
        </p:spPr>
        <p:txBody>
          <a:bodyPr wrap="square" lIns="0" tIns="0" rIns="0" bIns="35941" rtlCol="0" anchor="b">
            <a:spAutoFit/>
          </a:bodyPr>
          <a:lstStyle/>
          <a:p>
            <a:pPr marL="0" indent="0" algn="just">
              <a:lnSpc>
                <a:spcPct val="100000"/>
              </a:lnSpc>
              <a:buNone/>
            </a:pPr>
            <a:r>
              <a:rPr lang="en-US" sz="1600" b="1" dirty="0">
                <a:solidFill>
                  <a:srgbClr val="33333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DevOps文化</a:t>
            </a:r>
            <a:endParaRPr lang="en-US" sz="1600" dirty="0"/>
          </a:p>
        </p:txBody>
      </p:sp>
      <p:sp>
        <p:nvSpPr>
          <p:cNvPr id="15" name="Text 12"/>
          <p:cNvSpPr/>
          <p:nvPr/>
        </p:nvSpPr>
        <p:spPr>
          <a:xfrm>
            <a:off x="8413750" y="3526155"/>
            <a:ext cx="3100705" cy="247650"/>
          </a:xfrm>
          <a:prstGeom prst="rect">
            <a:avLst/>
          </a:prstGeom>
          <a:noFill/>
          <a:ln/>
        </p:spPr>
        <p:txBody>
          <a:bodyPr wrap="square" lIns="0" tIns="0" rIns="0" bIns="35941" rtlCol="0" anchor="b">
            <a:spAutoFit/>
          </a:bodyPr>
          <a:lstStyle/>
          <a:p>
            <a:pPr marL="0" indent="0" algn="just">
              <a:lnSpc>
                <a:spcPct val="100000"/>
              </a:lnSpc>
              <a:buNone/>
            </a:pPr>
            <a:r>
              <a:rPr lang="en-US" sz="1600" b="1" dirty="0">
                <a:solidFill>
                  <a:srgbClr val="33333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AIOps核心技术</a:t>
            </a:r>
            <a:endParaRPr lang="en-US" sz="1600" dirty="0"/>
          </a:p>
        </p:txBody>
      </p:sp>
      <p:sp>
        <p:nvSpPr>
          <p:cNvPr id="16" name="Text 13"/>
          <p:cNvSpPr/>
          <p:nvPr/>
        </p:nvSpPr>
        <p:spPr>
          <a:xfrm>
            <a:off x="5048250" y="3935095"/>
            <a:ext cx="2872740" cy="870347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 algn="just">
              <a:lnSpc>
                <a:spcPct val="130000"/>
              </a:lnSpc>
              <a:buNone/>
            </a:pPr>
            <a:r>
              <a:rPr lang="en-US" sz="1400" dirty="0">
                <a:solidFill>
                  <a:srgbClr val="2B2F3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DevOps文化落地实践，形成了闭环工作流，从开发到优化的各个环节都实现了高效协同。</a:t>
            </a:r>
            <a:endParaRPr lang="en-US" sz="1600" dirty="0"/>
          </a:p>
        </p:txBody>
      </p:sp>
      <p:sp>
        <p:nvSpPr>
          <p:cNvPr id="17" name="Text 14"/>
          <p:cNvSpPr/>
          <p:nvPr/>
        </p:nvSpPr>
        <p:spPr>
          <a:xfrm>
            <a:off x="8413750" y="3935095"/>
            <a:ext cx="2872740" cy="870347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 algn="just">
              <a:lnSpc>
                <a:spcPct val="130000"/>
              </a:lnSpc>
              <a:buNone/>
            </a:pPr>
            <a:r>
              <a:rPr lang="en-US" sz="1400" dirty="0">
                <a:solidFill>
                  <a:srgbClr val="2B2F3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AIOps通过异常检测、根因分析、自愈行动和容量规划等能力，为企业提供了智能化的运维解决方案。</a:t>
            </a:r>
            <a:endParaRPr lang="en-US" sz="1600" dirty="0"/>
          </a:p>
        </p:txBody>
      </p:sp>
      <p:sp>
        <p:nvSpPr>
          <p:cNvPr id="18" name="Text 15"/>
          <p:cNvSpPr/>
          <p:nvPr/>
        </p:nvSpPr>
        <p:spPr>
          <a:xfrm>
            <a:off x="638810" y="469900"/>
            <a:ext cx="10782935" cy="4318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marL="0" indent="0" algn="just">
              <a:lnSpc>
                <a:spcPct val="100000"/>
              </a:lnSpc>
              <a:buNone/>
            </a:pPr>
            <a:r>
              <a:rPr lang="en-US" sz="2800" b="1" dirty="0">
                <a:solidFill>
                  <a:srgbClr val="295C74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云原生重塑运维体系</a:t>
            </a:r>
            <a:endParaRPr lang="en-US" sz="1600" dirty="0"/>
          </a:p>
        </p:txBody>
      </p:sp>
      <p:pic>
        <p:nvPicPr>
          <p:cNvPr id="21" name="图片 20">
            <a:extLst>
              <a:ext uri="{FF2B5EF4-FFF2-40B4-BE49-F238E27FC236}">
                <a16:creationId xmlns:a16="http://schemas.microsoft.com/office/drawing/2014/main" id="{63EF1D0D-17E9-94EE-EA4C-92233A5F6B5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78667" y="2721047"/>
            <a:ext cx="7140575" cy="3550018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64563BD-FF76-6A91-F7A6-4F43D46435E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test-kimi-img.moonshot.cn/pub/slides/slides_tmpl/image/25-05-30-10:49:02-d0shp7k75iks832je45g.png">
            <a:extLst>
              <a:ext uri="{FF2B5EF4-FFF2-40B4-BE49-F238E27FC236}">
                <a16:creationId xmlns:a16="http://schemas.microsoft.com/office/drawing/2014/main" id="{F9C1042B-744F-37EF-EACC-19E03D466565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20" r="20"/>
          <a:stretch/>
        </p:blipFill>
        <p:spPr>
          <a:xfrm>
            <a:off x="630555" y="1304290"/>
            <a:ext cx="3889375" cy="4761230"/>
          </a:xfrm>
          <a:prstGeom prst="rect">
            <a:avLst/>
          </a:prstGeom>
        </p:spPr>
      </p:pic>
      <p:sp>
        <p:nvSpPr>
          <p:cNvPr id="3" name="Shape 0">
            <a:extLst>
              <a:ext uri="{FF2B5EF4-FFF2-40B4-BE49-F238E27FC236}">
                <a16:creationId xmlns:a16="http://schemas.microsoft.com/office/drawing/2014/main" id="{C3AC6E47-8D3B-EE82-4F59-5AA45F531CBF}"/>
              </a:ext>
            </a:extLst>
          </p:cNvPr>
          <p:cNvSpPr/>
          <p:nvPr/>
        </p:nvSpPr>
        <p:spPr>
          <a:xfrm>
            <a:off x="3981450" y="5556885"/>
            <a:ext cx="668020" cy="727075"/>
          </a:xfrm>
          <a:prstGeom prst="roundRect">
            <a:avLst>
              <a:gd name="adj" fmla="val 10513"/>
            </a:avLst>
          </a:prstGeom>
          <a:solidFill>
            <a:srgbClr val="295C74"/>
          </a:solidFill>
          <a:ln/>
        </p:spPr>
      </p:sp>
      <p:sp>
        <p:nvSpPr>
          <p:cNvPr id="4" name="Text 1">
            <a:extLst>
              <a:ext uri="{FF2B5EF4-FFF2-40B4-BE49-F238E27FC236}">
                <a16:creationId xmlns:a16="http://schemas.microsoft.com/office/drawing/2014/main" id="{6A2C5BF2-667A-16FE-8411-80EBC07752F3}"/>
              </a:ext>
            </a:extLst>
          </p:cNvPr>
          <p:cNvSpPr/>
          <p:nvPr/>
        </p:nvSpPr>
        <p:spPr>
          <a:xfrm>
            <a:off x="3981450" y="5556885"/>
            <a:ext cx="668020" cy="72707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6" name="Text 3">
            <a:extLst>
              <a:ext uri="{FF2B5EF4-FFF2-40B4-BE49-F238E27FC236}">
                <a16:creationId xmlns:a16="http://schemas.microsoft.com/office/drawing/2014/main" id="{BA08959B-8F19-7AFE-C093-B0ED5392C551}"/>
              </a:ext>
            </a:extLst>
          </p:cNvPr>
          <p:cNvSpPr/>
          <p:nvPr/>
        </p:nvSpPr>
        <p:spPr>
          <a:xfrm>
            <a:off x="4871720" y="3219450"/>
            <a:ext cx="3194685" cy="284543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8" name="Text 5">
            <a:extLst>
              <a:ext uri="{FF2B5EF4-FFF2-40B4-BE49-F238E27FC236}">
                <a16:creationId xmlns:a16="http://schemas.microsoft.com/office/drawing/2014/main" id="{17E5559A-533C-F843-C3CC-8630437942EE}"/>
              </a:ext>
            </a:extLst>
          </p:cNvPr>
          <p:cNvSpPr/>
          <p:nvPr/>
        </p:nvSpPr>
        <p:spPr>
          <a:xfrm>
            <a:off x="8293100" y="3244850"/>
            <a:ext cx="3157220" cy="283337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9" name="Shape 6">
            <a:extLst>
              <a:ext uri="{FF2B5EF4-FFF2-40B4-BE49-F238E27FC236}">
                <a16:creationId xmlns:a16="http://schemas.microsoft.com/office/drawing/2014/main" id="{CD1AB99F-9420-3D66-124D-E35C3E151537}"/>
              </a:ext>
            </a:extLst>
          </p:cNvPr>
          <p:cNvSpPr/>
          <p:nvPr/>
        </p:nvSpPr>
        <p:spPr>
          <a:xfrm rot="16200000">
            <a:off x="7375085" y="-681795"/>
            <a:ext cx="72000" cy="5166995"/>
          </a:xfrm>
          <a:prstGeom prst="parallelogram">
            <a:avLst/>
          </a:prstGeom>
          <a:gradFill flip="none" rotWithShape="1">
            <a:gsLst>
              <a:gs pos="28000">
                <a:srgbClr val="A8CFE0">
                  <a:alpha val="0"/>
                </a:srgbClr>
              </a:gs>
              <a:gs pos="100000">
                <a:srgbClr val="3178A1"/>
              </a:gs>
            </a:gsLst>
            <a:lin ang="16200000" scaled="1"/>
          </a:gradFill>
          <a:ln/>
        </p:spPr>
      </p:sp>
      <p:sp>
        <p:nvSpPr>
          <p:cNvPr id="10" name="Text 7">
            <a:extLst>
              <a:ext uri="{FF2B5EF4-FFF2-40B4-BE49-F238E27FC236}">
                <a16:creationId xmlns:a16="http://schemas.microsoft.com/office/drawing/2014/main" id="{591CA161-0C4D-F53D-52C0-F4B6B55C738E}"/>
              </a:ext>
            </a:extLst>
          </p:cNvPr>
          <p:cNvSpPr/>
          <p:nvPr/>
        </p:nvSpPr>
        <p:spPr>
          <a:xfrm rot="16200000">
            <a:off x="7375085" y="-681795"/>
            <a:ext cx="72000" cy="5166995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11" name="Text 8">
            <a:extLst>
              <a:ext uri="{FF2B5EF4-FFF2-40B4-BE49-F238E27FC236}">
                <a16:creationId xmlns:a16="http://schemas.microsoft.com/office/drawing/2014/main" id="{61AF839B-DFC2-AD77-F929-DCAFE8513875}"/>
              </a:ext>
            </a:extLst>
          </p:cNvPr>
          <p:cNvSpPr/>
          <p:nvPr/>
        </p:nvSpPr>
        <p:spPr>
          <a:xfrm>
            <a:off x="4802505" y="1382395"/>
            <a:ext cx="4551045" cy="46166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fontAlgn="base"/>
            <a:r>
              <a:rPr lang="en-US" altLang="zh-CN" sz="2400" b="1" dirty="0"/>
              <a:t>AIOps</a:t>
            </a:r>
            <a:r>
              <a:rPr lang="zh-CN" altLang="en-US" sz="2400" b="1" dirty="0"/>
              <a:t>核心技术组件</a:t>
            </a:r>
            <a:endParaRPr lang="zh-CN" altLang="en-US" sz="2400" b="1" dirty="0">
              <a:effectLst/>
            </a:endParaRPr>
          </a:p>
        </p:txBody>
      </p:sp>
      <p:sp>
        <p:nvSpPr>
          <p:cNvPr id="13" name="Text 10">
            <a:extLst>
              <a:ext uri="{FF2B5EF4-FFF2-40B4-BE49-F238E27FC236}">
                <a16:creationId xmlns:a16="http://schemas.microsoft.com/office/drawing/2014/main" id="{C7F934F4-B4FA-3586-CBE8-567A1DAB4880}"/>
              </a:ext>
            </a:extLst>
          </p:cNvPr>
          <p:cNvSpPr/>
          <p:nvPr/>
        </p:nvSpPr>
        <p:spPr>
          <a:xfrm>
            <a:off x="2032000" y="1793240"/>
            <a:ext cx="4064000" cy="276225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marL="0" indent="0" algn="l">
              <a:lnSpc>
                <a:spcPct val="100000"/>
              </a:lnSpc>
              <a:buNone/>
            </a:pPr>
            <a:r>
              <a:rPr lang="en-US" sz="1800" dirty="0">
                <a:solidFill>
                  <a:srgbClr val="33333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 </a:t>
            </a:r>
            <a:endParaRPr lang="en-US" sz="1600" dirty="0"/>
          </a:p>
        </p:txBody>
      </p:sp>
      <p:sp>
        <p:nvSpPr>
          <p:cNvPr id="14" name="Text 11">
            <a:extLst>
              <a:ext uri="{FF2B5EF4-FFF2-40B4-BE49-F238E27FC236}">
                <a16:creationId xmlns:a16="http://schemas.microsoft.com/office/drawing/2014/main" id="{CD182344-0E61-D052-2522-950D1C9AAF6A}"/>
              </a:ext>
            </a:extLst>
          </p:cNvPr>
          <p:cNvSpPr/>
          <p:nvPr/>
        </p:nvSpPr>
        <p:spPr>
          <a:xfrm>
            <a:off x="5048250" y="3526155"/>
            <a:ext cx="3100705" cy="247650"/>
          </a:xfrm>
          <a:prstGeom prst="rect">
            <a:avLst/>
          </a:prstGeom>
          <a:noFill/>
          <a:ln/>
        </p:spPr>
        <p:txBody>
          <a:bodyPr wrap="square" lIns="0" tIns="0" rIns="0" bIns="35941" rtlCol="0" anchor="b">
            <a:spAutoFit/>
          </a:bodyPr>
          <a:lstStyle/>
          <a:p>
            <a:pPr marL="0" indent="0" algn="just">
              <a:lnSpc>
                <a:spcPct val="100000"/>
              </a:lnSpc>
              <a:buNone/>
            </a:pPr>
            <a:r>
              <a:rPr lang="en-US" sz="1600" b="1" dirty="0">
                <a:solidFill>
                  <a:srgbClr val="33333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DevOps文化</a:t>
            </a:r>
            <a:endParaRPr lang="en-US" sz="1600" dirty="0"/>
          </a:p>
        </p:txBody>
      </p:sp>
      <p:sp>
        <p:nvSpPr>
          <p:cNvPr id="15" name="Text 12">
            <a:extLst>
              <a:ext uri="{FF2B5EF4-FFF2-40B4-BE49-F238E27FC236}">
                <a16:creationId xmlns:a16="http://schemas.microsoft.com/office/drawing/2014/main" id="{C12766FB-58E6-BE53-3C0A-0B01869012A5}"/>
              </a:ext>
            </a:extLst>
          </p:cNvPr>
          <p:cNvSpPr/>
          <p:nvPr/>
        </p:nvSpPr>
        <p:spPr>
          <a:xfrm>
            <a:off x="8413750" y="3526155"/>
            <a:ext cx="3100705" cy="247650"/>
          </a:xfrm>
          <a:prstGeom prst="rect">
            <a:avLst/>
          </a:prstGeom>
          <a:noFill/>
          <a:ln/>
        </p:spPr>
        <p:txBody>
          <a:bodyPr wrap="square" lIns="0" tIns="0" rIns="0" bIns="35941" rtlCol="0" anchor="b">
            <a:spAutoFit/>
          </a:bodyPr>
          <a:lstStyle/>
          <a:p>
            <a:pPr marL="0" indent="0" algn="just">
              <a:lnSpc>
                <a:spcPct val="100000"/>
              </a:lnSpc>
              <a:buNone/>
            </a:pPr>
            <a:r>
              <a:rPr lang="en-US" sz="1600" b="1" dirty="0">
                <a:solidFill>
                  <a:srgbClr val="33333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AIOps核心技术</a:t>
            </a:r>
            <a:endParaRPr lang="en-US" sz="1600" dirty="0"/>
          </a:p>
        </p:txBody>
      </p:sp>
      <p:sp>
        <p:nvSpPr>
          <p:cNvPr id="16" name="Text 13">
            <a:extLst>
              <a:ext uri="{FF2B5EF4-FFF2-40B4-BE49-F238E27FC236}">
                <a16:creationId xmlns:a16="http://schemas.microsoft.com/office/drawing/2014/main" id="{703AF82A-69D1-4B7C-50A5-B779044BA9A1}"/>
              </a:ext>
            </a:extLst>
          </p:cNvPr>
          <p:cNvSpPr/>
          <p:nvPr/>
        </p:nvSpPr>
        <p:spPr>
          <a:xfrm>
            <a:off x="5048250" y="3935095"/>
            <a:ext cx="2872740" cy="870347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 algn="just">
              <a:lnSpc>
                <a:spcPct val="130000"/>
              </a:lnSpc>
              <a:buNone/>
            </a:pPr>
            <a:r>
              <a:rPr lang="en-US" sz="1400" dirty="0">
                <a:solidFill>
                  <a:srgbClr val="2B2F3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DevOps文化落地实践，形成了闭环工作流，从开发到优化的各个环节都实现了高效协同。</a:t>
            </a:r>
            <a:endParaRPr lang="en-US" sz="1600" dirty="0"/>
          </a:p>
        </p:txBody>
      </p:sp>
      <p:sp>
        <p:nvSpPr>
          <p:cNvPr id="17" name="Text 14">
            <a:extLst>
              <a:ext uri="{FF2B5EF4-FFF2-40B4-BE49-F238E27FC236}">
                <a16:creationId xmlns:a16="http://schemas.microsoft.com/office/drawing/2014/main" id="{A57810B2-5A33-06E5-ED68-D83684A9A0B5}"/>
              </a:ext>
            </a:extLst>
          </p:cNvPr>
          <p:cNvSpPr/>
          <p:nvPr/>
        </p:nvSpPr>
        <p:spPr>
          <a:xfrm>
            <a:off x="8413750" y="3935095"/>
            <a:ext cx="2872740" cy="870347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 algn="just">
              <a:lnSpc>
                <a:spcPct val="130000"/>
              </a:lnSpc>
              <a:buNone/>
            </a:pPr>
            <a:r>
              <a:rPr lang="en-US" sz="1400" dirty="0">
                <a:solidFill>
                  <a:srgbClr val="2B2F3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AIOps通过异常检测、根因分析、自愈行动和容量规划等能力，为企业提供了智能化的运维解决方案。</a:t>
            </a:r>
            <a:endParaRPr lang="en-US" sz="1600" dirty="0"/>
          </a:p>
        </p:txBody>
      </p:sp>
      <p:sp>
        <p:nvSpPr>
          <p:cNvPr id="18" name="Text 15">
            <a:extLst>
              <a:ext uri="{FF2B5EF4-FFF2-40B4-BE49-F238E27FC236}">
                <a16:creationId xmlns:a16="http://schemas.microsoft.com/office/drawing/2014/main" id="{4DD00DA8-34D3-0552-7ACF-294C88403C5B}"/>
              </a:ext>
            </a:extLst>
          </p:cNvPr>
          <p:cNvSpPr/>
          <p:nvPr/>
        </p:nvSpPr>
        <p:spPr>
          <a:xfrm>
            <a:off x="638810" y="469900"/>
            <a:ext cx="10782935" cy="4318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marL="0" indent="0" algn="just">
              <a:lnSpc>
                <a:spcPct val="100000"/>
              </a:lnSpc>
              <a:buNone/>
            </a:pPr>
            <a:r>
              <a:rPr lang="en-US" sz="2800" b="1" dirty="0">
                <a:solidFill>
                  <a:srgbClr val="295C74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云原生重塑运维体系</a:t>
            </a:r>
            <a:endParaRPr lang="en-US" sz="1600" dirty="0"/>
          </a:p>
        </p:txBody>
      </p:sp>
      <p:graphicFrame>
        <p:nvGraphicFramePr>
          <p:cNvPr id="20" name="表格 19">
            <a:extLst>
              <a:ext uri="{FF2B5EF4-FFF2-40B4-BE49-F238E27FC236}">
                <a16:creationId xmlns:a16="http://schemas.microsoft.com/office/drawing/2014/main" id="{E012536B-1661-E41B-853A-10005A98305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49049844"/>
              </p:ext>
            </p:extLst>
          </p:nvPr>
        </p:nvGraphicFramePr>
        <p:xfrm>
          <a:off x="4606925" y="2442731"/>
          <a:ext cx="7372350" cy="2977990"/>
        </p:xfrm>
        <a:graphic>
          <a:graphicData uri="http://schemas.openxmlformats.org/drawingml/2006/table">
            <a:tbl>
              <a:tblPr/>
              <a:tblGrid>
                <a:gridCol w="2457450">
                  <a:extLst>
                    <a:ext uri="{9D8B030D-6E8A-4147-A177-3AD203B41FA5}">
                      <a16:colId xmlns:a16="http://schemas.microsoft.com/office/drawing/2014/main" val="371178486"/>
                    </a:ext>
                  </a:extLst>
                </a:gridCol>
                <a:gridCol w="2457450">
                  <a:extLst>
                    <a:ext uri="{9D8B030D-6E8A-4147-A177-3AD203B41FA5}">
                      <a16:colId xmlns:a16="http://schemas.microsoft.com/office/drawing/2014/main" val="2265001461"/>
                    </a:ext>
                  </a:extLst>
                </a:gridCol>
                <a:gridCol w="2457450">
                  <a:extLst>
                    <a:ext uri="{9D8B030D-6E8A-4147-A177-3AD203B41FA5}">
                      <a16:colId xmlns:a16="http://schemas.microsoft.com/office/drawing/2014/main" val="3678683937"/>
                    </a:ext>
                  </a:extLst>
                </a:gridCol>
              </a:tblGrid>
              <a:tr h="595598"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zh-CN" altLang="en-US">
                          <a:effectLst/>
                        </a:rPr>
                        <a:t>能力维度</a:t>
                      </a:r>
                    </a:p>
                  </a:txBody>
                  <a:tcPr anchor="ctr">
                    <a:lnL>
                      <a:noFill/>
                    </a:lnL>
                    <a:lnR w="4763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4763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EDE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zh-CN" altLang="en-US">
                          <a:effectLst/>
                        </a:rPr>
                        <a:t>技术实现</a:t>
                      </a:r>
                    </a:p>
                  </a:txBody>
                  <a:tcPr anchor="ctr">
                    <a:lnL w="4763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4763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EDE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zh-CN" altLang="en-US">
                          <a:effectLst/>
                        </a:rPr>
                        <a:t>企业案例</a:t>
                      </a:r>
                    </a:p>
                  </a:txBody>
                  <a:tcPr anchor="ctr">
                    <a:lnL w="4763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4763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EDE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93875817"/>
                  </a:ext>
                </a:extLst>
              </a:tr>
              <a:tr h="595598"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zh-CN" altLang="en-US">
                          <a:effectLst/>
                        </a:rPr>
                        <a:t>异常检测</a:t>
                      </a:r>
                    </a:p>
                  </a:txBody>
                  <a:tcPr anchor="ctr">
                    <a:lnL>
                      <a:noFill/>
                    </a:lnL>
                    <a:lnR w="4763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>
                          <a:effectLst/>
                        </a:rPr>
                        <a:t>LSTM</a:t>
                      </a:r>
                      <a:r>
                        <a:rPr lang="zh-CN" altLang="en-US">
                          <a:effectLst/>
                        </a:rPr>
                        <a:t>时序预测</a:t>
                      </a:r>
                    </a:p>
                  </a:txBody>
                  <a:tcPr anchor="ctr">
                    <a:lnL w="4763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zh-CN" altLang="en-US">
                          <a:effectLst/>
                        </a:rPr>
                        <a:t>阿里云智能运维</a:t>
                      </a:r>
                    </a:p>
                  </a:txBody>
                  <a:tcPr anchor="ctr">
                    <a:lnL w="4763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4763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74878743"/>
                  </a:ext>
                </a:extLst>
              </a:tr>
              <a:tr h="595598"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zh-CN" altLang="en-US">
                          <a:effectLst/>
                        </a:rPr>
                        <a:t>根因分析</a:t>
                      </a:r>
                    </a:p>
                  </a:txBody>
                  <a:tcPr anchor="ctr">
                    <a:lnL>
                      <a:noFill/>
                    </a:lnL>
                    <a:lnR w="4763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zh-CN" altLang="en-US">
                          <a:effectLst/>
                        </a:rPr>
                        <a:t>知识图谱推理</a:t>
                      </a:r>
                    </a:p>
                  </a:txBody>
                  <a:tcPr anchor="ctr">
                    <a:lnL w="4763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>
                          <a:effectLst/>
                        </a:rPr>
                        <a:t>Dynatrace</a:t>
                      </a:r>
                      <a:r>
                        <a:rPr lang="zh-CN" altLang="en-US">
                          <a:effectLst/>
                        </a:rPr>
                        <a:t>因果引擎</a:t>
                      </a:r>
                    </a:p>
                  </a:txBody>
                  <a:tcPr anchor="ctr">
                    <a:lnL w="4763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4763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16915489"/>
                  </a:ext>
                </a:extLst>
              </a:tr>
              <a:tr h="595598"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zh-CN" altLang="en-US">
                          <a:effectLst/>
                        </a:rPr>
                        <a:t>自愈行动</a:t>
                      </a:r>
                    </a:p>
                  </a:txBody>
                  <a:tcPr anchor="ctr">
                    <a:lnL>
                      <a:noFill/>
                    </a:lnL>
                    <a:lnR w="4763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altLang="zh-CN">
                          <a:effectLst/>
                        </a:rPr>
                        <a:t>LLM</a:t>
                      </a:r>
                      <a:r>
                        <a:rPr lang="zh-CN" altLang="en-US">
                          <a:effectLst/>
                        </a:rPr>
                        <a:t>生成修复脚本</a:t>
                      </a:r>
                    </a:p>
                  </a:txBody>
                  <a:tcPr anchor="ctr">
                    <a:lnL w="4763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>
                          <a:effectLst/>
                        </a:rPr>
                        <a:t>Moogsoft Autonomic</a:t>
                      </a:r>
                    </a:p>
                  </a:txBody>
                  <a:tcPr anchor="ctr">
                    <a:lnL w="4763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4763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763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55259653"/>
                  </a:ext>
                </a:extLst>
              </a:tr>
              <a:tr h="595598"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zh-CN" altLang="en-US">
                          <a:effectLst/>
                        </a:rPr>
                        <a:t>容量规划</a:t>
                      </a:r>
                    </a:p>
                  </a:txBody>
                  <a:tcPr anchor="ctr">
                    <a:lnL>
                      <a:noFill/>
                    </a:lnL>
                    <a:lnR w="4763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zh-CN" altLang="en-US">
                          <a:effectLst/>
                        </a:rPr>
                        <a:t>强化学习资源预测</a:t>
                      </a:r>
                    </a:p>
                  </a:txBody>
                  <a:tcPr anchor="ctr">
                    <a:lnL w="4763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763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763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dirty="0">
                          <a:effectLst/>
                        </a:rPr>
                        <a:t>Google Borg</a:t>
                      </a:r>
                    </a:p>
                  </a:txBody>
                  <a:tcPr anchor="ctr">
                    <a:lnL w="4763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4763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8555587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6853824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test-kimi-img.moonshot.cn/pub/slides/slides_tmpl/image/25-05-30-10:48:20-d0shot475iks832je3p0.png"/>
          <p:cNvPicPr>
            <a:picLocks noChangeAspect="1"/>
          </p:cNvPicPr>
          <p:nvPr/>
        </p:nvPicPr>
        <p:blipFill>
          <a:blip r:embed="rId3"/>
          <a:srcRect t="55" b="55"/>
          <a:stretch/>
        </p:blipFill>
        <p:spPr>
          <a:xfrm>
            <a:off x="0" y="0"/>
            <a:ext cx="12192000" cy="45974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37235" y="5007610"/>
            <a:ext cx="4088765" cy="12319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marL="0" indent="0" algn="l">
              <a:lnSpc>
                <a:spcPct val="100000"/>
              </a:lnSpc>
              <a:buNone/>
            </a:pPr>
            <a:r>
              <a:rPr lang="en-US" sz="80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03</a:t>
            </a:r>
            <a:endParaRPr lang="en-US" sz="1600" dirty="0"/>
          </a:p>
        </p:txBody>
      </p:sp>
      <p:sp>
        <p:nvSpPr>
          <p:cNvPr id="4" name="Text 1"/>
          <p:cNvSpPr/>
          <p:nvPr/>
        </p:nvSpPr>
        <p:spPr>
          <a:xfrm>
            <a:off x="2743835" y="4946015"/>
            <a:ext cx="4779645" cy="142875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marL="0" indent="0" algn="just">
              <a:lnSpc>
                <a:spcPct val="100000"/>
              </a:lnSpc>
              <a:buNone/>
            </a:pPr>
            <a:r>
              <a:rPr lang="en-US" sz="4400" b="1" dirty="0">
                <a:solidFill>
                  <a:srgbClr val="000000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2025运维技术栈全景</a:t>
            </a:r>
            <a:endParaRPr lang="en-US" sz="1600" dirty="0"/>
          </a:p>
        </p:txBody>
      </p:sp>
      <p:sp>
        <p:nvSpPr>
          <p:cNvPr id="5" name="Shape 2"/>
          <p:cNvSpPr/>
          <p:nvPr/>
        </p:nvSpPr>
        <p:spPr>
          <a:xfrm>
            <a:off x="2471420" y="5046345"/>
            <a:ext cx="75565" cy="1244600"/>
          </a:xfrm>
          <a:prstGeom prst="roundRect">
            <a:avLst>
              <a:gd name="adj" fmla="val 50000"/>
            </a:avLst>
          </a:prstGeom>
          <a:solidFill>
            <a:srgbClr val="000000"/>
          </a:solidFill>
          <a:ln/>
        </p:spPr>
      </p:sp>
      <p:sp>
        <p:nvSpPr>
          <p:cNvPr id="6" name="Text 3"/>
          <p:cNvSpPr/>
          <p:nvPr/>
        </p:nvSpPr>
        <p:spPr>
          <a:xfrm>
            <a:off x="2471420" y="5046345"/>
            <a:ext cx="75565" cy="1244600"/>
          </a:xfrm>
          <a:prstGeom prst="rect">
            <a:avLst/>
          </a:prstGeom>
          <a:noFill/>
          <a:ln/>
        </p:spPr>
        <p:txBody>
          <a:bodyPr wrap="square" lIns="45720" tIns="91440" rIns="91440" bIns="45720" rtlCol="0" anchor="ctr"/>
          <a:lstStyle/>
          <a:p>
            <a:pPr marL="0" indent="0">
              <a:lnSpc>
                <a:spcPct val="100000"/>
              </a:lnSpc>
              <a:buNone/>
            </a:pPr>
            <a:endParaRPr lang="en-US" sz="1600" dirty="0"/>
          </a:p>
        </p:txBody>
      </p:sp>
      <p:sp>
        <p:nvSpPr>
          <p:cNvPr id="7" name="Text 4"/>
          <p:cNvSpPr/>
          <p:nvPr/>
        </p:nvSpPr>
        <p:spPr>
          <a:xfrm>
            <a:off x="8585200" y="5926455"/>
            <a:ext cx="3276600" cy="4318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marL="0" indent="0" algn="r">
              <a:lnSpc>
                <a:spcPct val="100000"/>
              </a:lnSpc>
              <a:buNone/>
            </a:pPr>
            <a:r>
              <a:rPr lang="en-US" sz="2800" dirty="0">
                <a:solidFill>
                  <a:srgbClr val="6DAECC">
                    <a:alpha val="20000"/>
                  </a:srgbClr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THE FIRST PART</a:t>
            </a:r>
            <a:endParaRPr lang="en-US" sz="160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test-kimi-img.moonshot.cn/pub/slides/slides_tmpl/image/25-05-30-10:49:02-d0shp7k75iks832je460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92170" y="1696720"/>
            <a:ext cx="207010" cy="3547745"/>
          </a:xfrm>
          <a:prstGeom prst="rect">
            <a:avLst/>
          </a:prstGeom>
        </p:spPr>
      </p:pic>
      <p:pic>
        <p:nvPicPr>
          <p:cNvPr id="3" name="Image 1" descr="https://test-kimi-img.moonshot.cn/pub/slides/slides_tmpl/image/25-05-30-10:49:02-d0shp7k75iks832je460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6745" y="1417320"/>
            <a:ext cx="207010" cy="3547745"/>
          </a:xfrm>
          <a:prstGeom prst="rect">
            <a:avLst/>
          </a:prstGeom>
        </p:spPr>
      </p:pic>
      <p:pic>
        <p:nvPicPr>
          <p:cNvPr id="4" name="Image 2" descr="https://test-kimi-img.moonshot.cn/pub/slides/slides_tmpl/image/25-05-30-10:49:05-d0shp8c75iks832je46g.png"/>
          <p:cNvPicPr>
            <a:picLocks noChangeAspect="1"/>
          </p:cNvPicPr>
          <p:nvPr/>
        </p:nvPicPr>
        <p:blipFill>
          <a:blip r:embed="rId4"/>
          <a:srcRect t="66" b="66"/>
          <a:stretch/>
        </p:blipFill>
        <p:spPr>
          <a:xfrm>
            <a:off x="-14605" y="4946650"/>
            <a:ext cx="12204700" cy="1911350"/>
          </a:xfrm>
          <a:prstGeom prst="rect">
            <a:avLst/>
          </a:prstGeom>
        </p:spPr>
      </p:pic>
      <p:sp>
        <p:nvSpPr>
          <p:cNvPr id="5" name="Text 0"/>
          <p:cNvSpPr/>
          <p:nvPr/>
        </p:nvSpPr>
        <p:spPr>
          <a:xfrm>
            <a:off x="826770" y="2586990"/>
            <a:ext cx="2329180" cy="844153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 algn="just">
              <a:lnSpc>
                <a:spcPct val="120000"/>
              </a:lnSpc>
              <a:buNone/>
            </a:pPr>
            <a:r>
              <a:rPr lang="en-US" sz="1400" dirty="0">
                <a:solidFill>
                  <a:srgbClr val="2B2F3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智能决策层结合大模型和知识图谱，为运维提供智能决策支持。</a:t>
            </a:r>
            <a:endParaRPr lang="en-US" sz="1600" dirty="0"/>
          </a:p>
        </p:txBody>
      </p:sp>
      <p:sp>
        <p:nvSpPr>
          <p:cNvPr id="6" name="Text 1"/>
          <p:cNvSpPr/>
          <p:nvPr/>
        </p:nvSpPr>
        <p:spPr>
          <a:xfrm>
            <a:off x="826770" y="2008505"/>
            <a:ext cx="2329180" cy="247650"/>
          </a:xfrm>
          <a:prstGeom prst="rect">
            <a:avLst/>
          </a:prstGeom>
          <a:noFill/>
          <a:ln/>
        </p:spPr>
        <p:txBody>
          <a:bodyPr wrap="square" lIns="0" tIns="0" rIns="0" bIns="35941" rtlCol="0" anchor="b">
            <a:spAutoFit/>
          </a:bodyPr>
          <a:lstStyle/>
          <a:p>
            <a:pPr marL="0" indent="0" algn="just">
              <a:lnSpc>
                <a:spcPct val="100000"/>
              </a:lnSpc>
              <a:buNone/>
            </a:pPr>
            <a:r>
              <a:rPr lang="en-US" sz="1600" b="1" dirty="0">
                <a:solidFill>
                  <a:srgbClr val="33333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智能决策层</a:t>
            </a:r>
            <a:endParaRPr lang="en-US" sz="1600" dirty="0"/>
          </a:p>
        </p:txBody>
      </p:sp>
      <p:sp>
        <p:nvSpPr>
          <p:cNvPr id="7" name="Text 2"/>
          <p:cNvSpPr/>
          <p:nvPr/>
        </p:nvSpPr>
        <p:spPr>
          <a:xfrm>
            <a:off x="800100" y="1416050"/>
            <a:ext cx="647065" cy="4318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marL="0" indent="0" algn="l">
              <a:lnSpc>
                <a:spcPct val="100000"/>
              </a:lnSpc>
              <a:buNone/>
            </a:pPr>
            <a:r>
              <a:rPr lang="en-US" sz="2800" b="1" dirty="0">
                <a:solidFill>
                  <a:srgbClr val="33333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01</a:t>
            </a:r>
            <a:endParaRPr lang="en-US" sz="1600" dirty="0"/>
          </a:p>
        </p:txBody>
      </p:sp>
      <p:sp>
        <p:nvSpPr>
          <p:cNvPr id="8" name="Text 3"/>
          <p:cNvSpPr/>
          <p:nvPr/>
        </p:nvSpPr>
        <p:spPr>
          <a:xfrm>
            <a:off x="3634105" y="2844165"/>
            <a:ext cx="2329180" cy="844153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 algn="just">
              <a:lnSpc>
                <a:spcPct val="120000"/>
              </a:lnSpc>
              <a:buNone/>
            </a:pPr>
            <a:r>
              <a:rPr lang="en-US" sz="1400" dirty="0">
                <a:solidFill>
                  <a:srgbClr val="2B2F3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可观测层通过Prometheus、OpenTelemetry和eBPF等工具，实现对系统的全面监控。</a:t>
            </a:r>
            <a:endParaRPr lang="en-US" sz="1600" dirty="0"/>
          </a:p>
        </p:txBody>
      </p:sp>
      <p:sp>
        <p:nvSpPr>
          <p:cNvPr id="9" name="Text 4"/>
          <p:cNvSpPr/>
          <p:nvPr/>
        </p:nvSpPr>
        <p:spPr>
          <a:xfrm>
            <a:off x="3634105" y="2265680"/>
            <a:ext cx="2329180" cy="247650"/>
          </a:xfrm>
          <a:prstGeom prst="rect">
            <a:avLst/>
          </a:prstGeom>
          <a:noFill/>
          <a:ln/>
        </p:spPr>
        <p:txBody>
          <a:bodyPr wrap="square" lIns="0" tIns="0" rIns="0" bIns="35941" rtlCol="0" anchor="b">
            <a:spAutoFit/>
          </a:bodyPr>
          <a:lstStyle/>
          <a:p>
            <a:pPr marL="0" indent="0" algn="just">
              <a:lnSpc>
                <a:spcPct val="100000"/>
              </a:lnSpc>
              <a:buNone/>
            </a:pPr>
            <a:r>
              <a:rPr lang="en-US" sz="1600" b="1" dirty="0">
                <a:solidFill>
                  <a:srgbClr val="33333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可观测层</a:t>
            </a:r>
            <a:endParaRPr lang="en-US" sz="1600" dirty="0"/>
          </a:p>
        </p:txBody>
      </p:sp>
      <p:sp>
        <p:nvSpPr>
          <p:cNvPr id="10" name="Text 5"/>
          <p:cNvSpPr/>
          <p:nvPr/>
        </p:nvSpPr>
        <p:spPr>
          <a:xfrm>
            <a:off x="3607435" y="1673225"/>
            <a:ext cx="647065" cy="4318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marL="0" indent="0" algn="l">
              <a:lnSpc>
                <a:spcPct val="100000"/>
              </a:lnSpc>
              <a:buNone/>
            </a:pPr>
            <a:r>
              <a:rPr lang="en-US" sz="2800" b="1" dirty="0">
                <a:solidFill>
                  <a:srgbClr val="33333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02</a:t>
            </a:r>
            <a:endParaRPr lang="en-US" sz="1600" dirty="0"/>
          </a:p>
        </p:txBody>
      </p:sp>
      <p:sp>
        <p:nvSpPr>
          <p:cNvPr id="11" name="Text 6"/>
          <p:cNvSpPr/>
          <p:nvPr/>
        </p:nvSpPr>
        <p:spPr>
          <a:xfrm>
            <a:off x="6441440" y="2891790"/>
            <a:ext cx="2329180" cy="1125538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 algn="just">
              <a:lnSpc>
                <a:spcPct val="120000"/>
              </a:lnSpc>
              <a:buNone/>
            </a:pPr>
            <a:r>
              <a:rPr lang="en-US" sz="1400" dirty="0">
                <a:solidFill>
                  <a:srgbClr val="2B2F3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编排控制层以Kubernetes为核心，结合Karpenter和Istio，实现资源的高效编排和管理。</a:t>
            </a:r>
            <a:endParaRPr lang="en-US" sz="1600" dirty="0"/>
          </a:p>
        </p:txBody>
      </p:sp>
      <p:sp>
        <p:nvSpPr>
          <p:cNvPr id="12" name="Text 7"/>
          <p:cNvSpPr/>
          <p:nvPr/>
        </p:nvSpPr>
        <p:spPr>
          <a:xfrm>
            <a:off x="6441440" y="2313305"/>
            <a:ext cx="2329180" cy="247650"/>
          </a:xfrm>
          <a:prstGeom prst="rect">
            <a:avLst/>
          </a:prstGeom>
          <a:noFill/>
          <a:ln/>
        </p:spPr>
        <p:txBody>
          <a:bodyPr wrap="square" lIns="0" tIns="0" rIns="0" bIns="35941" rtlCol="0" anchor="b">
            <a:spAutoFit/>
          </a:bodyPr>
          <a:lstStyle/>
          <a:p>
            <a:pPr marL="0" indent="0" algn="just">
              <a:lnSpc>
                <a:spcPct val="100000"/>
              </a:lnSpc>
              <a:buNone/>
            </a:pPr>
            <a:r>
              <a:rPr lang="en-US" sz="1600" b="1" dirty="0">
                <a:solidFill>
                  <a:srgbClr val="33333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编排控制层</a:t>
            </a:r>
            <a:endParaRPr lang="en-US" sz="1600" dirty="0"/>
          </a:p>
        </p:txBody>
      </p:sp>
      <p:sp>
        <p:nvSpPr>
          <p:cNvPr id="13" name="Text 8"/>
          <p:cNvSpPr/>
          <p:nvPr/>
        </p:nvSpPr>
        <p:spPr>
          <a:xfrm>
            <a:off x="6414770" y="1720850"/>
            <a:ext cx="647065" cy="4318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marL="0" indent="0" algn="l">
              <a:lnSpc>
                <a:spcPct val="100000"/>
              </a:lnSpc>
              <a:buNone/>
            </a:pPr>
            <a:r>
              <a:rPr lang="en-US" sz="2800" b="1" dirty="0">
                <a:solidFill>
                  <a:srgbClr val="33333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03</a:t>
            </a:r>
            <a:endParaRPr lang="en-US" sz="1600" dirty="0"/>
          </a:p>
        </p:txBody>
      </p:sp>
      <p:sp>
        <p:nvSpPr>
          <p:cNvPr id="14" name="Text 9"/>
          <p:cNvSpPr/>
          <p:nvPr/>
        </p:nvSpPr>
        <p:spPr>
          <a:xfrm>
            <a:off x="9248775" y="2602865"/>
            <a:ext cx="2329180" cy="844153"/>
          </a:xfrm>
          <a:prstGeom prst="rect">
            <a:avLst/>
          </a:prstGeom>
          <a:noFill/>
          <a:ln/>
        </p:spPr>
        <p:txBody>
          <a:bodyPr wrap="square" lIns="0" tIns="0" rIns="0" bIns="0" rtlCol="0" anchor="t">
            <a:spAutoFit/>
          </a:bodyPr>
          <a:lstStyle/>
          <a:p>
            <a:pPr marL="0" indent="0" algn="just">
              <a:lnSpc>
                <a:spcPct val="120000"/>
              </a:lnSpc>
              <a:buNone/>
            </a:pPr>
            <a:r>
              <a:rPr lang="en-US" sz="1400" dirty="0">
                <a:solidFill>
                  <a:srgbClr val="2B2F36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基础设施层通过Terraform和Crossplane等工具，实现多云环境的统一管理。</a:t>
            </a:r>
            <a:endParaRPr lang="en-US" sz="1600" dirty="0"/>
          </a:p>
        </p:txBody>
      </p:sp>
      <p:sp>
        <p:nvSpPr>
          <p:cNvPr id="15" name="Text 10"/>
          <p:cNvSpPr/>
          <p:nvPr/>
        </p:nvSpPr>
        <p:spPr>
          <a:xfrm>
            <a:off x="9248775" y="2024380"/>
            <a:ext cx="2329180" cy="247650"/>
          </a:xfrm>
          <a:prstGeom prst="rect">
            <a:avLst/>
          </a:prstGeom>
          <a:noFill/>
          <a:ln/>
        </p:spPr>
        <p:txBody>
          <a:bodyPr wrap="square" lIns="0" tIns="0" rIns="0" bIns="35941" rtlCol="0" anchor="b">
            <a:spAutoFit/>
          </a:bodyPr>
          <a:lstStyle/>
          <a:p>
            <a:pPr marL="0" indent="0" algn="just">
              <a:lnSpc>
                <a:spcPct val="100000"/>
              </a:lnSpc>
              <a:buNone/>
            </a:pPr>
            <a:r>
              <a:rPr lang="en-US" sz="1600" b="1" dirty="0">
                <a:solidFill>
                  <a:srgbClr val="33333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基础设施层</a:t>
            </a:r>
            <a:endParaRPr lang="en-US" sz="1600" dirty="0"/>
          </a:p>
        </p:txBody>
      </p:sp>
      <p:sp>
        <p:nvSpPr>
          <p:cNvPr id="16" name="Text 11"/>
          <p:cNvSpPr/>
          <p:nvPr/>
        </p:nvSpPr>
        <p:spPr>
          <a:xfrm>
            <a:off x="9222105" y="1431925"/>
            <a:ext cx="647065" cy="4318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marL="0" indent="0" algn="l">
              <a:lnSpc>
                <a:spcPct val="100000"/>
              </a:lnSpc>
              <a:buNone/>
            </a:pPr>
            <a:r>
              <a:rPr lang="en-US" sz="2800" b="1" dirty="0">
                <a:solidFill>
                  <a:srgbClr val="333333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04</a:t>
            </a:r>
            <a:endParaRPr lang="en-US" sz="1600" dirty="0"/>
          </a:p>
        </p:txBody>
      </p:sp>
      <p:sp>
        <p:nvSpPr>
          <p:cNvPr id="17" name="Text 12"/>
          <p:cNvSpPr/>
          <p:nvPr/>
        </p:nvSpPr>
        <p:spPr>
          <a:xfrm>
            <a:off x="638810" y="469900"/>
            <a:ext cx="10782935" cy="431800"/>
          </a:xfrm>
          <a:prstGeom prst="rect">
            <a:avLst/>
          </a:prstGeom>
          <a:noFill/>
          <a:ln/>
        </p:spPr>
        <p:txBody>
          <a:bodyPr wrap="square" lIns="91440" tIns="45720" rIns="91440" bIns="45720" rtlCol="0" anchor="t">
            <a:spAutoFit/>
          </a:bodyPr>
          <a:lstStyle/>
          <a:p>
            <a:pPr marL="0" indent="0" algn="just">
              <a:lnSpc>
                <a:spcPct val="100000"/>
              </a:lnSpc>
              <a:buNone/>
            </a:pPr>
            <a:r>
              <a:rPr lang="en-US" sz="2800" b="1" dirty="0">
                <a:solidFill>
                  <a:srgbClr val="295C74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分层架构模型</a:t>
            </a:r>
            <a:endParaRPr lang="en-US" sz="1600" dirty="0"/>
          </a:p>
        </p:txBody>
      </p:sp>
      <p:pic>
        <p:nvPicPr>
          <p:cNvPr id="18" name="Image 3" descr="https://test-kimi-img.moonshot.cn/pub/slides/slides_tmpl/image/25-05-30-10:49:02-d0shp7k75iks832je460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35700" y="1720850"/>
            <a:ext cx="207010" cy="3547745"/>
          </a:xfrm>
          <a:prstGeom prst="rect">
            <a:avLst/>
          </a:prstGeom>
        </p:spPr>
      </p:pic>
      <p:pic>
        <p:nvPicPr>
          <p:cNvPr id="19" name="Image 4" descr="https://test-kimi-img.moonshot.cn/pub/slides/slides_tmpl/image/25-05-30-10:49:02-d0shp7k75iks832je460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58275" y="1435735"/>
            <a:ext cx="207010" cy="3547745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Custom Theme">
  <a:themeElements>
    <a:clrScheme name="Custom">
      <a:dk1>
        <a:srgbClr val="000000"/>
      </a:dk1>
      <a:lt1>
        <a:srgbClr val="FFFFFF"/>
      </a:lt1>
      <a:dk2>
        <a:srgbClr val="333333"/>
      </a:dk2>
      <a:lt2>
        <a:srgbClr val="EEEEEE"/>
      </a:lt2>
      <a:accent1>
        <a:srgbClr val="6DAECC"/>
      </a:accent1>
      <a:accent2>
        <a:srgbClr val="00FFFF"/>
      </a:accent2>
      <a:accent3>
        <a:srgbClr val="3178A1"/>
      </a:accent3>
      <a:accent4>
        <a:srgbClr val="1C4275"/>
      </a:accent4>
      <a:accent5>
        <a:srgbClr val="E8E8E6"/>
      </a:accent5>
      <a:accent6>
        <a:srgbClr val="7F7F7F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</TotalTime>
  <Words>481</Words>
  <Application>Microsoft Office PowerPoint</Application>
  <PresentationFormat>宽屏</PresentationFormat>
  <Paragraphs>196</Paragraphs>
  <Slides>22</Slides>
  <Notes>22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22</vt:i4>
      </vt:variant>
    </vt:vector>
  </HeadingPairs>
  <TitlesOfParts>
    <vt:vector size="26" baseType="lpstr">
      <vt:lpstr>Arial</vt:lpstr>
      <vt:lpstr>-apple-system</vt:lpstr>
      <vt:lpstr>MiSans</vt:lpstr>
      <vt:lpstr>Custom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mason huang</cp:lastModifiedBy>
  <cp:revision>3</cp:revision>
  <dcterms:created xsi:type="dcterms:W3CDTF">2025-07-22T23:26:34Z</dcterms:created>
  <dcterms:modified xsi:type="dcterms:W3CDTF">2025-07-22T23:39:32Z</dcterms:modified>
</cp:coreProperties>
</file>